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9" r:id="rId2"/>
    <p:sldId id="340" r:id="rId3"/>
    <p:sldId id="343" r:id="rId4"/>
    <p:sldId id="344" r:id="rId5"/>
    <p:sldId id="345" r:id="rId6"/>
    <p:sldId id="338" r:id="rId7"/>
    <p:sldId id="346" r:id="rId8"/>
    <p:sldId id="347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256" r:id="rId17"/>
    <p:sldId id="274" r:id="rId18"/>
    <p:sldId id="356" r:id="rId19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09B-5510-4DA6-B735-32F22F079B6B}" type="datetimeFigureOut">
              <a:rPr kumimoji="1" lang="ja-JP" altLang="en-US" smtClean="0"/>
              <a:t>2019/1/5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291B-5951-4673-BB42-86B424FB9E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03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09B-5510-4DA6-B735-32F22F079B6B}" type="datetimeFigureOut">
              <a:rPr kumimoji="1" lang="ja-JP" altLang="en-US" smtClean="0"/>
              <a:t>2019/1/5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291B-5951-4673-BB42-86B424FB9E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49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09B-5510-4DA6-B735-32F22F079B6B}" type="datetimeFigureOut">
              <a:rPr kumimoji="1" lang="ja-JP" altLang="en-US" smtClean="0"/>
              <a:t>2019/1/5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291B-5951-4673-BB42-86B424FB9E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39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09B-5510-4DA6-B735-32F22F079B6B}" type="datetimeFigureOut">
              <a:rPr kumimoji="1" lang="ja-JP" altLang="en-US" smtClean="0"/>
              <a:t>2019/1/5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291B-5951-4673-BB42-86B424FB9E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09B-5510-4DA6-B735-32F22F079B6B}" type="datetimeFigureOut">
              <a:rPr kumimoji="1" lang="ja-JP" altLang="en-US" smtClean="0"/>
              <a:t>2019/1/5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291B-5951-4673-BB42-86B424FB9E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52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09B-5510-4DA6-B735-32F22F079B6B}" type="datetimeFigureOut">
              <a:rPr kumimoji="1" lang="ja-JP" altLang="en-US" smtClean="0"/>
              <a:t>2019/1/5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291B-5951-4673-BB42-86B424FB9E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55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09B-5510-4DA6-B735-32F22F079B6B}" type="datetimeFigureOut">
              <a:rPr kumimoji="1" lang="ja-JP" altLang="en-US" smtClean="0"/>
              <a:t>2019/1/5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291B-5951-4673-BB42-86B424FB9E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29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09B-5510-4DA6-B735-32F22F079B6B}" type="datetimeFigureOut">
              <a:rPr kumimoji="1" lang="ja-JP" altLang="en-US" smtClean="0"/>
              <a:t>2019/1/5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291B-5951-4673-BB42-86B424FB9E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36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09B-5510-4DA6-B735-32F22F079B6B}" type="datetimeFigureOut">
              <a:rPr kumimoji="1" lang="ja-JP" altLang="en-US" smtClean="0"/>
              <a:t>2019/1/5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291B-5951-4673-BB42-86B424FB9E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50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09B-5510-4DA6-B735-32F22F079B6B}" type="datetimeFigureOut">
              <a:rPr kumimoji="1" lang="ja-JP" altLang="en-US" smtClean="0"/>
              <a:t>2019/1/5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291B-5951-4673-BB42-86B424FB9E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76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609B-5510-4DA6-B735-32F22F079B6B}" type="datetimeFigureOut">
              <a:rPr kumimoji="1" lang="ja-JP" altLang="en-US" smtClean="0"/>
              <a:t>2019/1/5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291B-5951-4673-BB42-86B424FB9E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71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D609B-5510-4DA6-B735-32F22F079B6B}" type="datetimeFigureOut">
              <a:rPr kumimoji="1" lang="ja-JP" altLang="en-US" smtClean="0"/>
              <a:t>2019/1/5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8291B-5951-4673-BB42-86B424FB9E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11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33.jp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12" Type="http://schemas.openxmlformats.org/officeDocument/2006/relationships/image" Target="../media/image32.jpg"/><Relationship Id="rId2" Type="http://schemas.openxmlformats.org/officeDocument/2006/relationships/image" Target="../media/image26.jpg"/><Relationship Id="rId16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1.jpg"/><Relationship Id="rId5" Type="http://schemas.openxmlformats.org/officeDocument/2006/relationships/image" Target="../media/image17.jpg"/><Relationship Id="rId15" Type="http://schemas.openxmlformats.org/officeDocument/2006/relationships/image" Target="../media/image35.jpg"/><Relationship Id="rId10" Type="http://schemas.openxmlformats.org/officeDocument/2006/relationships/image" Target="../media/image30.jpg"/><Relationship Id="rId4" Type="http://schemas.openxmlformats.org/officeDocument/2006/relationships/image" Target="../media/image28.jpg"/><Relationship Id="rId9" Type="http://schemas.openxmlformats.org/officeDocument/2006/relationships/image" Target="../media/image29.jpg"/><Relationship Id="rId1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3939" y="2889502"/>
            <a:ext cx="7109639" cy="1014765"/>
          </a:xfrm>
          <a:prstGeom prst="rect">
            <a:avLst/>
          </a:prstGeom>
          <a:solidFill>
            <a:srgbClr val="0066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5994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運の採り方実践講座</a:t>
            </a:r>
          </a:p>
        </p:txBody>
      </p:sp>
    </p:spTree>
    <p:extLst>
      <p:ext uri="{BB962C8B-B14F-4D97-AF65-F5344CB8AC3E}">
        <p14:creationId xmlns:p14="http://schemas.microsoft.com/office/powerpoint/2010/main" val="167563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0503F4-86EE-476B-9153-9FDC826A8412}"/>
              </a:ext>
            </a:extLst>
          </p:cNvPr>
          <p:cNvSpPr txBox="1"/>
          <p:nvPr/>
        </p:nvSpPr>
        <p:spPr>
          <a:xfrm>
            <a:off x="578652" y="122838"/>
            <a:ext cx="7802136" cy="853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945" dirty="0"/>
              <a:t>「祐氣お水採りの注意点」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6AA8975-DD9C-4263-9516-DC277518EF31}"/>
              </a:ext>
            </a:extLst>
          </p:cNvPr>
          <p:cNvCxnSpPr>
            <a:cxnSpLocks/>
          </p:cNvCxnSpPr>
          <p:nvPr/>
        </p:nvCxnSpPr>
        <p:spPr>
          <a:xfrm>
            <a:off x="291714" y="2103893"/>
            <a:ext cx="83622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AE5486-BA23-4C43-A7F7-8F57391FCCFD}"/>
              </a:ext>
            </a:extLst>
          </p:cNvPr>
          <p:cNvSpPr txBox="1"/>
          <p:nvPr/>
        </p:nvSpPr>
        <p:spPr>
          <a:xfrm>
            <a:off x="291714" y="1947189"/>
            <a:ext cx="837601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◎または〇の日にちと時間内に取水すること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◎はどんなに離れていても取水可能。</a:t>
            </a:r>
            <a:r>
              <a:rPr kumimoji="1" lang="en-US" altLang="ja-JP" sz="2000" b="1" dirty="0"/>
              <a:t>400km</a:t>
            </a:r>
            <a:r>
              <a:rPr kumimoji="1" lang="ja-JP" altLang="en-US" sz="2000" b="1" dirty="0"/>
              <a:t>以上離れると時間は不問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〇は</a:t>
            </a:r>
            <a:r>
              <a:rPr kumimoji="1" lang="en-US" altLang="ja-JP" sz="2000" b="1" dirty="0"/>
              <a:t>40km</a:t>
            </a:r>
            <a:r>
              <a:rPr kumimoji="1" lang="ja-JP" altLang="en-US" sz="2000" b="1" dirty="0"/>
              <a:t>以内で取水。それ以上遠い場合は不可。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容器は</a:t>
            </a:r>
            <a:r>
              <a:rPr kumimoji="1" lang="en-US" altLang="ja-JP" sz="2000" b="1" dirty="0"/>
              <a:t>10L</a:t>
            </a:r>
            <a:r>
              <a:rPr kumimoji="1" lang="ja-JP" altLang="en-US" sz="2000" b="1" dirty="0"/>
              <a:t>のポリタンクや</a:t>
            </a:r>
            <a:r>
              <a:rPr kumimoji="1" lang="en-US" altLang="ja-JP" sz="2000" b="1" dirty="0"/>
              <a:t>2L</a:t>
            </a:r>
            <a:r>
              <a:rPr kumimoji="1" lang="ja-JP" altLang="en-US" sz="2000" b="1" dirty="0"/>
              <a:t>のペットボトルが理想。密閉がカギ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取水日前日は必ず自宅に寝る（居る）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交通手段は自由。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b="1" dirty="0"/>
              <a:t>4</a:t>
            </a:r>
            <a:r>
              <a:rPr kumimoji="1" lang="ja-JP" altLang="en-US" sz="2000" b="1" dirty="0"/>
              <a:t>時間同じ場所に滞在しなければまっすぐ向かわなくても可能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基本的に自分で採ること。ただし同じ本命で同じ方位なら可能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殺菌処理をしていないお水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祐氣お水は地下水、湧水、井戸水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貯水は</a:t>
            </a:r>
            <a:r>
              <a:rPr kumimoji="1" lang="en-US" altLang="ja-JP" sz="2000" b="1" dirty="0"/>
              <a:t>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お墓</a:t>
            </a:r>
            <a:r>
              <a:rPr kumimoji="1" lang="en-US" altLang="ja-JP" sz="2000" b="1" dirty="0"/>
              <a:t>/</a:t>
            </a:r>
            <a:r>
              <a:rPr kumimoji="1" lang="ja-JP" altLang="en-US" sz="2000" b="1" dirty="0"/>
              <a:t>ごみ捨て場などの近くもダメ</a:t>
            </a:r>
            <a:r>
              <a:rPr kumimoji="1" lang="en-US" altLang="ja-JP" sz="2000" b="1" dirty="0"/>
              <a:t>100M</a:t>
            </a:r>
            <a:r>
              <a:rPr kumimoji="1" lang="ja-JP" altLang="en-US" sz="2000" b="1" dirty="0"/>
              <a:t>以内　上は離れていても</a:t>
            </a:r>
            <a:r>
              <a:rPr kumimoji="1" lang="en-US" altLang="ja-JP" sz="2000" b="1" dirty="0"/>
              <a:t>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取水方位に</a:t>
            </a:r>
            <a:r>
              <a:rPr kumimoji="1" lang="en-US" altLang="ja-JP" sz="2000" b="1" dirty="0"/>
              <a:t>4</a:t>
            </a:r>
            <a:r>
              <a:rPr kumimoji="1" lang="ja-JP" altLang="en-US" sz="2000" b="1" dirty="0"/>
              <a:t>時間以上滞在が理想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b="1" dirty="0"/>
              <a:t>4</a:t>
            </a:r>
            <a:r>
              <a:rPr kumimoji="1" lang="ja-JP" altLang="en-US" sz="2000" b="1" dirty="0"/>
              <a:t>時間滞在は地の野菜等の食事や温泉等で滞在が理想的</a:t>
            </a:r>
            <a:endParaRPr kumimoji="1" lang="en-US" altLang="ja-JP" sz="20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004331-A930-4573-BD1B-8C0DAFA5C3B0}"/>
              </a:ext>
            </a:extLst>
          </p:cNvPr>
          <p:cNvSpPr/>
          <p:nvPr/>
        </p:nvSpPr>
        <p:spPr>
          <a:xfrm>
            <a:off x="470727" y="99308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/>
              <a:t>「お水採りとは良い方位の水に含まれる空気を毎日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体に入れるために、その土地の水を持ち帰ること。」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9705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0503F4-86EE-476B-9153-9FDC826A8412}"/>
              </a:ext>
            </a:extLst>
          </p:cNvPr>
          <p:cNvSpPr txBox="1"/>
          <p:nvPr/>
        </p:nvSpPr>
        <p:spPr>
          <a:xfrm>
            <a:off x="578652" y="122838"/>
            <a:ext cx="7802136" cy="853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945" dirty="0"/>
              <a:t>「祐氣お水採りの注意点」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6AA8975-DD9C-4263-9516-DC277518EF31}"/>
              </a:ext>
            </a:extLst>
          </p:cNvPr>
          <p:cNvCxnSpPr>
            <a:cxnSpLocks/>
          </p:cNvCxnSpPr>
          <p:nvPr/>
        </p:nvCxnSpPr>
        <p:spPr>
          <a:xfrm>
            <a:off x="390890" y="976149"/>
            <a:ext cx="83622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AE5486-BA23-4C43-A7F7-8F57391FCCFD}"/>
              </a:ext>
            </a:extLst>
          </p:cNvPr>
          <p:cNvSpPr txBox="1"/>
          <p:nvPr/>
        </p:nvSpPr>
        <p:spPr>
          <a:xfrm>
            <a:off x="0" y="1231263"/>
            <a:ext cx="9224000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帰りは自由、ほかの地域に泊っても問題なし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祐氣お水は送ることも可能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自宅中心線から東または南東方位に水は保管が理想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棚等に</a:t>
            </a:r>
            <a:r>
              <a:rPr kumimoji="1" lang="en-US" altLang="ja-JP" sz="2400" b="1" dirty="0"/>
              <a:t>10L</a:t>
            </a:r>
            <a:r>
              <a:rPr kumimoji="1" lang="ja-JP" altLang="en-US" sz="2400" b="1" dirty="0"/>
              <a:t>のポリタンクで黒い布等で日光を遮ると長持ちします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b="1" dirty="0"/>
              <a:t>2L</a:t>
            </a:r>
            <a:r>
              <a:rPr kumimoji="1" lang="ja-JP" altLang="en-US" sz="2400" b="1" dirty="0"/>
              <a:t>ペットボトルに移したら冷蔵庫の扉に置くのが理想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毎日空腹時に少しずつ飲むようにする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散歩と違い飲み忘れた翌日から引用可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空気を飲用するので採取後や飲用後は必ず蓋をする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必ず水のまま飲むこと（お湯、水割り、混ぜ物はしない事）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その年最初の東方位◎の祐氣お水採りは「火防の水」。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「火防の水」は防火や火傷にも利用可能なので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</a:t>
            </a:r>
            <a:r>
              <a:rPr kumimoji="1" lang="en-US" altLang="ja-JP" sz="2400" b="1" dirty="0"/>
              <a:t>2L</a:t>
            </a:r>
            <a:r>
              <a:rPr kumimoji="1" lang="ja-JP" altLang="en-US" sz="2400" b="1" dirty="0"/>
              <a:t>位は飲まずに保管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祐氣お水は月が替わっても飲み続けられます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b="1" dirty="0"/>
          </a:p>
          <a:p>
            <a:endParaRPr kumimoji="1"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212446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0503F4-86EE-476B-9153-9FDC826A8412}"/>
              </a:ext>
            </a:extLst>
          </p:cNvPr>
          <p:cNvSpPr txBox="1"/>
          <p:nvPr/>
        </p:nvSpPr>
        <p:spPr>
          <a:xfrm>
            <a:off x="1206544" y="190169"/>
            <a:ext cx="6532558" cy="853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945" dirty="0"/>
              <a:t>「祐氣旅行の注意点」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6AA8975-DD9C-4263-9516-DC277518EF31}"/>
              </a:ext>
            </a:extLst>
          </p:cNvPr>
          <p:cNvCxnSpPr>
            <a:cxnSpLocks/>
          </p:cNvCxnSpPr>
          <p:nvPr/>
        </p:nvCxnSpPr>
        <p:spPr>
          <a:xfrm>
            <a:off x="291713" y="1051873"/>
            <a:ext cx="83622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AE5486-BA23-4C43-A7F7-8F57391FCCFD}"/>
              </a:ext>
            </a:extLst>
          </p:cNvPr>
          <p:cNvSpPr txBox="1"/>
          <p:nvPr/>
        </p:nvSpPr>
        <p:spPr>
          <a:xfrm>
            <a:off x="53050" y="1404922"/>
            <a:ext cx="909095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祐氣旅行とは◎または〇、△の月に旅行する行為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◎はどんなに離れていても</a:t>
            </a:r>
            <a:r>
              <a:rPr kumimoji="1" lang="en-US" altLang="ja-JP" sz="2400" b="1" dirty="0"/>
              <a:t>45</a:t>
            </a:r>
            <a:r>
              <a:rPr kumimoji="1" lang="ja-JP" altLang="en-US" sz="2400" b="1" dirty="0"/>
              <a:t>日以内の宿泊なら可能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〇は国内旅行</a:t>
            </a:r>
            <a:r>
              <a:rPr kumimoji="1" lang="en-US" altLang="ja-JP" sz="2400" b="1" dirty="0"/>
              <a:t>2</a:t>
            </a:r>
            <a:r>
              <a:rPr kumimoji="1" lang="ja-JP" altLang="en-US" sz="2400" b="1" dirty="0"/>
              <a:t>泊程度。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△は日帰り旅行。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いずれも初日に泊る方位が重要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初日が月内であれば月をまたぐことも可能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月替わりは</a:t>
            </a:r>
            <a:r>
              <a:rPr kumimoji="1" lang="en-US" altLang="ja-JP" sz="2400" b="1" dirty="0"/>
              <a:t>24</a:t>
            </a:r>
            <a:r>
              <a:rPr kumimoji="1" lang="ja-JP" altLang="en-US" sz="2400" b="1" dirty="0"/>
              <a:t>節気による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初日前日は必ず自宅にて宿泊のこと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祐氣旅行が終わってもまっすぐ自宅に戻らなくても可能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海外旅行の場合はあちこち方位を使えないのでご相談ください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357422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0503F4-86EE-476B-9153-9FDC826A8412}"/>
              </a:ext>
            </a:extLst>
          </p:cNvPr>
          <p:cNvSpPr txBox="1"/>
          <p:nvPr/>
        </p:nvSpPr>
        <p:spPr>
          <a:xfrm>
            <a:off x="1364547" y="167180"/>
            <a:ext cx="5897768" cy="853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945" dirty="0"/>
              <a:t>「次元層の注意点」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6AA8975-DD9C-4263-9516-DC277518EF31}"/>
              </a:ext>
            </a:extLst>
          </p:cNvPr>
          <p:cNvCxnSpPr>
            <a:cxnSpLocks/>
          </p:cNvCxnSpPr>
          <p:nvPr/>
        </p:nvCxnSpPr>
        <p:spPr>
          <a:xfrm>
            <a:off x="321878" y="1828147"/>
            <a:ext cx="83622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AE5486-BA23-4C43-A7F7-8F57391FCCFD}"/>
              </a:ext>
            </a:extLst>
          </p:cNvPr>
          <p:cNvSpPr txBox="1"/>
          <p:nvPr/>
        </p:nvSpPr>
        <p:spPr>
          <a:xfrm>
            <a:off x="211965" y="1843258"/>
            <a:ext cx="940674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600" b="1" dirty="0"/>
              <a:t>初日に宿泊は◎の月日にスタートする</a:t>
            </a:r>
            <a:endParaRPr kumimoji="1" lang="en-US" altLang="ja-JP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600" b="1" dirty="0"/>
              <a:t>翌月以降は何時でも可能</a:t>
            </a:r>
            <a:endParaRPr kumimoji="1" lang="en-US" altLang="ja-JP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600" b="1" dirty="0"/>
              <a:t>必ず宿泊先は</a:t>
            </a:r>
            <a:r>
              <a:rPr kumimoji="1" lang="en-US" altLang="ja-JP" sz="3600" b="1" dirty="0"/>
              <a:t>22</a:t>
            </a:r>
            <a:r>
              <a:rPr kumimoji="1" lang="ja-JP" altLang="en-US" sz="3600" b="1" dirty="0"/>
              <a:t>時</a:t>
            </a:r>
            <a:r>
              <a:rPr kumimoji="1" lang="en-US" altLang="ja-JP" sz="3600" b="1" dirty="0"/>
              <a:t>30</a:t>
            </a:r>
            <a:r>
              <a:rPr kumimoji="1" lang="ja-JP" altLang="en-US" sz="3600" b="1" dirty="0"/>
              <a:t>分には宿泊すること</a:t>
            </a:r>
            <a:endParaRPr kumimoji="1" lang="en-US" altLang="ja-JP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600" b="1" dirty="0"/>
              <a:t>自宅で寝てから宿泊先に向かい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　　　宿泊が終わったら自宅に寝る</a:t>
            </a:r>
            <a:endParaRPr kumimoji="1" lang="en-US" altLang="ja-JP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600" b="1" dirty="0"/>
              <a:t>宿泊先の寝る場所は毎回同じ</a:t>
            </a:r>
            <a:endParaRPr kumimoji="1" lang="en-US" altLang="ja-JP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600" b="1" dirty="0"/>
              <a:t>最低</a:t>
            </a:r>
            <a:r>
              <a:rPr kumimoji="1" lang="en-US" altLang="ja-JP" sz="3600" b="1" dirty="0"/>
              <a:t>4</a:t>
            </a:r>
            <a:r>
              <a:rPr kumimoji="1" lang="ja-JP" altLang="en-US" sz="3600" b="1" dirty="0"/>
              <a:t>か月以上（</a:t>
            </a:r>
            <a:r>
              <a:rPr kumimoji="1" lang="en-US" altLang="ja-JP" sz="3600" b="1" dirty="0"/>
              <a:t>4.7.10.12</a:t>
            </a:r>
            <a:r>
              <a:rPr kumimoji="1" lang="ja-JP" altLang="en-US" sz="3600" b="1" dirty="0"/>
              <a:t>か月または以上）</a:t>
            </a:r>
            <a:endParaRPr kumimoji="1" lang="en-US" altLang="ja-JP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600" b="1" dirty="0"/>
              <a:t>実家は次元層が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　かけられない場合がある。（要相談）</a:t>
            </a:r>
            <a:endParaRPr kumimoji="1" lang="en-US" altLang="ja-JP" sz="36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65BFDDF-5444-4ABB-87A9-4BCF3CE24392}"/>
              </a:ext>
            </a:extLst>
          </p:cNvPr>
          <p:cNvSpPr/>
          <p:nvPr/>
        </p:nvSpPr>
        <p:spPr>
          <a:xfrm>
            <a:off x="914236" y="88915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/>
              <a:t>「同じ場所に毎月宿泊することにより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良い運気を継続的に取る行為」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9288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D34E351-C4A0-4D6D-BCBA-CA735D86E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08669" y="-144871"/>
            <a:ext cx="5973734" cy="868906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8F625FB-5A3D-4123-B7BB-4419ABBBB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7567">
            <a:off x="1524500" y="4712615"/>
            <a:ext cx="1323027" cy="88191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4FC658C-6F77-4D41-B10B-20BCFF3D3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7567">
            <a:off x="6310338" y="3087557"/>
            <a:ext cx="1323027" cy="881917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94EE464-C4C2-4EB9-9B3C-682F4EE218C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591796" y="3429000"/>
            <a:ext cx="3841211" cy="15519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8AF727-D123-4942-A817-EA33932CB964}"/>
              </a:ext>
            </a:extLst>
          </p:cNvPr>
          <p:cNvSpPr txBox="1"/>
          <p:nvPr/>
        </p:nvSpPr>
        <p:spPr>
          <a:xfrm>
            <a:off x="1246122" y="258885"/>
            <a:ext cx="6532558" cy="853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945" dirty="0"/>
              <a:t>「寝所の移動の流れ」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42E4F14-BC0F-4EDB-8C58-E91F9A22A6A4}"/>
              </a:ext>
            </a:extLst>
          </p:cNvPr>
          <p:cNvCxnSpPr>
            <a:cxnSpLocks/>
          </p:cNvCxnSpPr>
          <p:nvPr/>
        </p:nvCxnSpPr>
        <p:spPr>
          <a:xfrm>
            <a:off x="390890" y="1278393"/>
            <a:ext cx="83622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19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0503F4-86EE-476B-9153-9FDC826A8412}"/>
              </a:ext>
            </a:extLst>
          </p:cNvPr>
          <p:cNvSpPr txBox="1"/>
          <p:nvPr/>
        </p:nvSpPr>
        <p:spPr>
          <a:xfrm>
            <a:off x="988325" y="221712"/>
            <a:ext cx="7167347" cy="853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945" dirty="0"/>
              <a:t>「寝所の移動　注意点」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6AA8975-DD9C-4263-9516-DC277518EF31}"/>
              </a:ext>
            </a:extLst>
          </p:cNvPr>
          <p:cNvCxnSpPr>
            <a:cxnSpLocks/>
          </p:cNvCxnSpPr>
          <p:nvPr/>
        </p:nvCxnSpPr>
        <p:spPr>
          <a:xfrm>
            <a:off x="390888" y="1706214"/>
            <a:ext cx="83622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AE5486-BA23-4C43-A7F7-8F57391FCCFD}"/>
              </a:ext>
            </a:extLst>
          </p:cNvPr>
          <p:cNvSpPr txBox="1"/>
          <p:nvPr/>
        </p:nvSpPr>
        <p:spPr>
          <a:xfrm>
            <a:off x="195663" y="1964353"/>
            <a:ext cx="81708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初日移動は◎、○の年・月・日・時にスタートする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必ず移動先に</a:t>
            </a:r>
            <a:r>
              <a:rPr kumimoji="1" lang="en-US" altLang="ja-JP" sz="2400" b="1" dirty="0"/>
              <a:t>22</a:t>
            </a:r>
            <a:r>
              <a:rPr kumimoji="1" lang="ja-JP" altLang="en-US" sz="2400" b="1" dirty="0"/>
              <a:t>時</a:t>
            </a:r>
            <a:r>
              <a:rPr kumimoji="1" lang="en-US" altLang="ja-JP" sz="2400" b="1" dirty="0"/>
              <a:t>30</a:t>
            </a:r>
            <a:r>
              <a:rPr kumimoji="1" lang="ja-JP" altLang="en-US" sz="2400" b="1" dirty="0"/>
              <a:t>分には寝床に入ること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体の中心（胃の下部）に磁石を置いて方位を出す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同一室内でも</a:t>
            </a:r>
            <a:r>
              <a:rPr kumimoji="1" lang="en-US" altLang="ja-JP" sz="2400" b="1" dirty="0"/>
              <a:t>1</a:t>
            </a:r>
            <a:r>
              <a:rPr kumimoji="1" lang="ja-JP" altLang="en-US" sz="2400" b="1" dirty="0"/>
              <a:t>メートル以上の移動で効果あり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隣室、他の部屋または階上、階下の移動は特に効果あり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祐氣採り移動の場合は、</a:t>
            </a:r>
            <a:r>
              <a:rPr kumimoji="1" lang="en-US" altLang="ja-JP" sz="2400" b="1" dirty="0"/>
              <a:t>4</a:t>
            </a:r>
            <a:r>
              <a:rPr kumimoji="1" lang="ja-JP" altLang="en-US" sz="2400" b="1" dirty="0"/>
              <a:t>日間、</a:t>
            </a:r>
            <a:r>
              <a:rPr kumimoji="1" lang="en-US" altLang="ja-JP" sz="2400" b="1" dirty="0"/>
              <a:t>7</a:t>
            </a:r>
            <a:r>
              <a:rPr kumimoji="1" lang="ja-JP" altLang="en-US" sz="2400" b="1" dirty="0"/>
              <a:t>日間、</a:t>
            </a:r>
            <a:r>
              <a:rPr kumimoji="1" lang="en-US" altLang="ja-JP" sz="2400" b="1" dirty="0"/>
              <a:t>12</a:t>
            </a:r>
            <a:r>
              <a:rPr kumimoji="1" lang="ja-JP" altLang="en-US" sz="2400" b="1" dirty="0"/>
              <a:t>日間</a:t>
            </a:r>
            <a:endParaRPr kumimoji="1" lang="en-US" altLang="ja-JP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/>
              <a:t>基本は</a:t>
            </a:r>
            <a:r>
              <a:rPr kumimoji="1" lang="en-US" altLang="ja-JP" sz="2400" b="1" dirty="0"/>
              <a:t>12</a:t>
            </a:r>
            <a:r>
              <a:rPr kumimoji="1" lang="ja-JP" altLang="en-US" sz="2400" b="1" dirty="0"/>
              <a:t>日間以上はダメ（ただし病人は除く）</a:t>
            </a:r>
            <a:endParaRPr kumimoji="1" lang="en-US" altLang="ja-JP" sz="24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65BFDDF-5444-4ABB-87A9-4BCF3CE24392}"/>
              </a:ext>
            </a:extLst>
          </p:cNvPr>
          <p:cNvSpPr/>
          <p:nvPr/>
        </p:nvSpPr>
        <p:spPr>
          <a:xfrm>
            <a:off x="470727" y="10750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/>
              <a:t>「常用している寝床の位置を祐氣方位へ移動する」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6415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FBECF-46A9-4205-B648-9837C77C010F}"/>
              </a:ext>
            </a:extLst>
          </p:cNvPr>
          <p:cNvSpPr txBox="1"/>
          <p:nvPr/>
        </p:nvSpPr>
        <p:spPr>
          <a:xfrm>
            <a:off x="988323" y="196205"/>
            <a:ext cx="7167347" cy="853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945" dirty="0"/>
              <a:t>「各本命に対する素数」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9128F890-75C5-4D68-A267-3CF1E93680C4}"/>
              </a:ext>
            </a:extLst>
          </p:cNvPr>
          <p:cNvCxnSpPr>
            <a:cxnSpLocks/>
          </p:cNvCxnSpPr>
          <p:nvPr/>
        </p:nvCxnSpPr>
        <p:spPr>
          <a:xfrm>
            <a:off x="390886" y="1120821"/>
            <a:ext cx="83622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02C077-6E77-4B97-8281-AFE164073E48}"/>
              </a:ext>
            </a:extLst>
          </p:cNvPr>
          <p:cNvSpPr txBox="1"/>
          <p:nvPr/>
        </p:nvSpPr>
        <p:spPr>
          <a:xfrm>
            <a:off x="2113472" y="1278393"/>
            <a:ext cx="41713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一白水性　　</a:t>
            </a:r>
            <a:r>
              <a:rPr kumimoji="1" lang="en-US" altLang="ja-JP" sz="4000" dirty="0"/>
              <a:t>1.6</a:t>
            </a:r>
          </a:p>
          <a:p>
            <a:r>
              <a:rPr kumimoji="1" lang="ja-JP" altLang="en-US" sz="4000" dirty="0"/>
              <a:t>九紫火性　　</a:t>
            </a:r>
            <a:r>
              <a:rPr kumimoji="1" lang="en-US" altLang="ja-JP" sz="4000" dirty="0"/>
              <a:t>2.7</a:t>
            </a:r>
          </a:p>
          <a:p>
            <a:r>
              <a:rPr kumimoji="1" lang="ja-JP" altLang="en-US" sz="4000" dirty="0"/>
              <a:t>三碧木性　　</a:t>
            </a:r>
            <a:r>
              <a:rPr kumimoji="1" lang="en-US" altLang="ja-JP" sz="4000" dirty="0"/>
              <a:t>3.8</a:t>
            </a:r>
          </a:p>
          <a:p>
            <a:r>
              <a:rPr kumimoji="1" lang="ja-JP" altLang="en-US" sz="4000" dirty="0"/>
              <a:t>四緑木性　　</a:t>
            </a:r>
            <a:r>
              <a:rPr kumimoji="1" lang="en-US" altLang="ja-JP" sz="4000" dirty="0"/>
              <a:t>3.8</a:t>
            </a:r>
          </a:p>
          <a:p>
            <a:r>
              <a:rPr kumimoji="1" lang="ja-JP" altLang="en-US" sz="4000" dirty="0"/>
              <a:t>六白金性　　</a:t>
            </a:r>
            <a:r>
              <a:rPr kumimoji="1" lang="en-US" altLang="ja-JP" sz="4000" dirty="0"/>
              <a:t>4.9</a:t>
            </a:r>
          </a:p>
          <a:p>
            <a:r>
              <a:rPr kumimoji="1" lang="ja-JP" altLang="en-US" sz="4000" dirty="0"/>
              <a:t>七赤金性　　</a:t>
            </a:r>
            <a:r>
              <a:rPr kumimoji="1" lang="en-US" altLang="ja-JP" sz="4000" dirty="0"/>
              <a:t>4.9</a:t>
            </a:r>
          </a:p>
          <a:p>
            <a:r>
              <a:rPr kumimoji="1" lang="ja-JP" altLang="en-US" sz="4000" dirty="0"/>
              <a:t>二黒土性　　</a:t>
            </a:r>
            <a:r>
              <a:rPr kumimoji="1" lang="en-US" altLang="ja-JP" sz="4000" dirty="0"/>
              <a:t>5.10</a:t>
            </a:r>
          </a:p>
          <a:p>
            <a:r>
              <a:rPr kumimoji="1" lang="ja-JP" altLang="en-US" sz="4000" dirty="0"/>
              <a:t>五黄土性　　</a:t>
            </a:r>
            <a:r>
              <a:rPr kumimoji="1" lang="en-US" altLang="ja-JP" sz="4000" dirty="0"/>
              <a:t>5.10</a:t>
            </a:r>
          </a:p>
          <a:p>
            <a:r>
              <a:rPr kumimoji="1" lang="ja-JP" altLang="en-US" sz="4000" dirty="0"/>
              <a:t>八白土性　　</a:t>
            </a:r>
            <a:r>
              <a:rPr kumimoji="1" lang="en-US" altLang="ja-JP" sz="4000" dirty="0"/>
              <a:t>5.10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9324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118501" y="990141"/>
            <a:ext cx="954107" cy="101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994" dirty="0"/>
              <a:t>北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18502" y="4999986"/>
            <a:ext cx="954107" cy="101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994" dirty="0"/>
              <a:t>南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916" y="2960201"/>
            <a:ext cx="954107" cy="101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994" dirty="0"/>
              <a:t>西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24788" y="2983636"/>
            <a:ext cx="954107" cy="101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994" dirty="0"/>
              <a:t>東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66" y="3951747"/>
            <a:ext cx="2294667" cy="1507543"/>
          </a:xfrm>
          <a:prstGeom prst="rect">
            <a:avLst/>
          </a:prstGeom>
        </p:spPr>
      </p:pic>
      <p:sp>
        <p:nvSpPr>
          <p:cNvPr id="8" name="乗算記号 7"/>
          <p:cNvSpPr/>
          <p:nvPr/>
        </p:nvSpPr>
        <p:spPr>
          <a:xfrm>
            <a:off x="3600904" y="4070187"/>
            <a:ext cx="685086" cy="68508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49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15" y="4521153"/>
            <a:ext cx="2028023" cy="147744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73" y="4552105"/>
            <a:ext cx="1247341" cy="109142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431" y="3260270"/>
            <a:ext cx="1385795" cy="1512417"/>
          </a:xfrm>
          <a:prstGeom prst="rect">
            <a:avLst/>
          </a:prstGeom>
        </p:spPr>
      </p:pic>
      <p:sp>
        <p:nvSpPr>
          <p:cNvPr id="2" name="四方向矢印 1"/>
          <p:cNvSpPr/>
          <p:nvPr/>
        </p:nvSpPr>
        <p:spPr>
          <a:xfrm>
            <a:off x="1335012" y="2080254"/>
            <a:ext cx="6473976" cy="2751441"/>
          </a:xfrm>
          <a:prstGeom prst="quadArrow">
            <a:avLst>
              <a:gd name="adj1" fmla="val 3951"/>
              <a:gd name="adj2" fmla="val 3487"/>
              <a:gd name="adj3" fmla="val 6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49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81" y="2816273"/>
            <a:ext cx="1741261" cy="14700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71" y="919710"/>
            <a:ext cx="1470081" cy="174839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23317" y="1268421"/>
            <a:ext cx="2262158" cy="92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97" dirty="0"/>
              <a:t>扉の向き　</a:t>
            </a:r>
            <a:endParaRPr kumimoji="1" lang="en-US" altLang="ja-JP" sz="2697" dirty="0"/>
          </a:p>
          <a:p>
            <a:r>
              <a:rPr kumimoji="1" lang="ja-JP" altLang="en-US" sz="2697" dirty="0"/>
              <a:t>東、南、南東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4C8EC47-F20A-49F7-A750-990A29DCFF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53642" y="-640683"/>
            <a:ext cx="2731122" cy="404959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A312193-C4FE-45B2-B928-F45E7854F7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8" y="4715819"/>
            <a:ext cx="2199994" cy="19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7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EFEFE48-56BF-46AA-A3B5-6548A009F1DB}"/>
              </a:ext>
            </a:extLst>
          </p:cNvPr>
          <p:cNvSpPr/>
          <p:nvPr/>
        </p:nvSpPr>
        <p:spPr>
          <a:xfrm>
            <a:off x="553673" y="301642"/>
            <a:ext cx="886716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気学　祐氣お水採り</a:t>
            </a:r>
          </a:p>
          <a:p>
            <a:endParaRPr lang="ja-JP" altLang="en-US" sz="2400" dirty="0"/>
          </a:p>
          <a:p>
            <a:r>
              <a:rPr lang="en-US" altLang="ja-JP" sz="2400" dirty="0"/>
              <a:t>2018.06</a:t>
            </a:r>
          </a:p>
          <a:p>
            <a:r>
              <a:rPr lang="ja-JP" altLang="en-US" sz="2400" dirty="0"/>
              <a:t>艮◎（四緑）　祐氣お水採り　盛岡　</a:t>
            </a:r>
            <a:r>
              <a:rPr lang="en-US" altLang="ja-JP" sz="2400" dirty="0"/>
              <a:t>13</a:t>
            </a:r>
            <a:r>
              <a:rPr lang="ja-JP" altLang="en-US" sz="2400" dirty="0"/>
              <a:t>日</a:t>
            </a:r>
          </a:p>
          <a:p>
            <a:r>
              <a:rPr lang="ja-JP" altLang="en-US" sz="2400" dirty="0"/>
              <a:t>艮◎（四緑）　祐氣旅行　仙台・盛岡　</a:t>
            </a:r>
            <a:r>
              <a:rPr lang="en-US" altLang="ja-JP" sz="2400" dirty="0"/>
              <a:t>11</a:t>
            </a:r>
            <a:r>
              <a:rPr lang="ja-JP" altLang="en-US" sz="2400" dirty="0"/>
              <a:t>日～</a:t>
            </a:r>
            <a:r>
              <a:rPr lang="en-US" altLang="ja-JP" sz="2400" dirty="0"/>
              <a:t>13</a:t>
            </a:r>
            <a:r>
              <a:rPr lang="ja-JP" altLang="en-US" sz="2400" dirty="0"/>
              <a:t>日</a:t>
            </a:r>
          </a:p>
          <a:p>
            <a:r>
              <a:rPr lang="ja-JP" altLang="en-US" sz="2400" dirty="0"/>
              <a:t>西〇（三碧）　祐氣お水採り　丸田小屋　</a:t>
            </a:r>
            <a:r>
              <a:rPr lang="en-US" altLang="ja-JP" sz="2400" dirty="0"/>
              <a:t>19</a:t>
            </a:r>
            <a:r>
              <a:rPr lang="ja-JP" altLang="en-US" sz="2400" dirty="0"/>
              <a:t>日</a:t>
            </a:r>
          </a:p>
          <a:p>
            <a:r>
              <a:rPr lang="ja-JP" altLang="en-US" sz="2400" dirty="0"/>
              <a:t>坤◎（七赤）　祐氣旅行　台湾　</a:t>
            </a:r>
            <a:r>
              <a:rPr lang="en-US" altLang="ja-JP" sz="2400" dirty="0"/>
              <a:t>24</a:t>
            </a:r>
            <a:r>
              <a:rPr lang="ja-JP" altLang="en-US" sz="2400" dirty="0"/>
              <a:t>日～</a:t>
            </a:r>
            <a:r>
              <a:rPr lang="en-US" altLang="ja-JP" sz="2400" dirty="0"/>
              <a:t>27</a:t>
            </a:r>
            <a:r>
              <a:rPr lang="ja-JP" altLang="en-US" sz="2400" dirty="0"/>
              <a:t>日</a:t>
            </a:r>
          </a:p>
          <a:p>
            <a:r>
              <a:rPr lang="ja-JP" altLang="en-US" sz="2400" dirty="0"/>
              <a:t>艮◎（四緑）　次元層　馬込　</a:t>
            </a:r>
            <a:r>
              <a:rPr lang="en-US" altLang="ja-JP" sz="2400" dirty="0"/>
              <a:t>29</a:t>
            </a:r>
            <a:r>
              <a:rPr lang="ja-JP" altLang="en-US" sz="2400" dirty="0"/>
              <a:t>日　</a:t>
            </a:r>
            <a:r>
              <a:rPr lang="en-US" altLang="ja-JP" sz="2400" dirty="0"/>
              <a:t>1</a:t>
            </a:r>
            <a:r>
              <a:rPr lang="ja-JP" altLang="en-US" sz="2400" dirty="0"/>
              <a:t>回目</a:t>
            </a:r>
          </a:p>
          <a:p>
            <a:r>
              <a:rPr lang="ja-JP" altLang="en-US" sz="2400" dirty="0"/>
              <a:t>坤◎（七赤）　祐氣お水採り　鵠沼神社　</a:t>
            </a:r>
            <a:r>
              <a:rPr lang="en-US" altLang="ja-JP" sz="2400" dirty="0"/>
              <a:t>1</a:t>
            </a:r>
            <a:r>
              <a:rPr lang="ja-JP" altLang="en-US" sz="2400" dirty="0"/>
              <a:t>日</a:t>
            </a:r>
          </a:p>
          <a:p>
            <a:r>
              <a:rPr lang="ja-JP" altLang="en-US" sz="2400" dirty="0"/>
              <a:t>艮◎（四緑）　祐氣お水採り香取神宮　</a:t>
            </a:r>
            <a:r>
              <a:rPr lang="en-US" altLang="ja-JP" sz="2400" dirty="0"/>
              <a:t>2</a:t>
            </a:r>
            <a:r>
              <a:rPr lang="ja-JP" altLang="en-US" sz="2400" dirty="0"/>
              <a:t>日</a:t>
            </a:r>
          </a:p>
          <a:p>
            <a:r>
              <a:rPr lang="ja-JP" altLang="en-US" sz="2400" dirty="0"/>
              <a:t>西〇（三碧）　祐氣旅行　神戸　</a:t>
            </a:r>
            <a:r>
              <a:rPr lang="en-US" altLang="ja-JP" sz="2400" dirty="0"/>
              <a:t>6</a:t>
            </a:r>
            <a:r>
              <a:rPr lang="ja-JP" altLang="en-US" sz="2400" dirty="0"/>
              <a:t>日～</a:t>
            </a:r>
            <a:r>
              <a:rPr lang="en-US" altLang="ja-JP" sz="2400" dirty="0"/>
              <a:t>7</a:t>
            </a:r>
            <a:r>
              <a:rPr lang="ja-JP" altLang="en-US" sz="2400" dirty="0"/>
              <a:t>日</a:t>
            </a:r>
          </a:p>
          <a:p>
            <a:endParaRPr lang="ja-JP" altLang="en-US" sz="2400" dirty="0"/>
          </a:p>
          <a:p>
            <a:r>
              <a:rPr lang="en-US" altLang="ja-JP" sz="2400" dirty="0"/>
              <a:t>2018.07</a:t>
            </a:r>
          </a:p>
          <a:p>
            <a:r>
              <a:rPr lang="ja-JP" altLang="en-US" sz="2400" dirty="0"/>
              <a:t>坤◎（六白）　祐氣旅行　マレーシア、タイ　</a:t>
            </a:r>
            <a:r>
              <a:rPr lang="en-US" altLang="ja-JP" sz="2400" dirty="0"/>
              <a:t>11</a:t>
            </a:r>
            <a:r>
              <a:rPr lang="ja-JP" altLang="en-US" sz="2400" dirty="0"/>
              <a:t>日～</a:t>
            </a:r>
            <a:r>
              <a:rPr lang="en-US" altLang="ja-JP" sz="2400" dirty="0"/>
              <a:t>21</a:t>
            </a:r>
            <a:r>
              <a:rPr lang="ja-JP" altLang="en-US" sz="2400" dirty="0"/>
              <a:t>日</a:t>
            </a:r>
          </a:p>
          <a:p>
            <a:r>
              <a:rPr lang="ja-JP" altLang="en-US" sz="2400" dirty="0"/>
              <a:t>艮◎（四緑）　次元層　馬込　</a:t>
            </a:r>
            <a:r>
              <a:rPr lang="en-US" altLang="ja-JP" sz="2400" dirty="0"/>
              <a:t>2</a:t>
            </a:r>
            <a:r>
              <a:rPr lang="ja-JP" altLang="en-US" sz="2400" dirty="0"/>
              <a:t>回目（</a:t>
            </a:r>
            <a:r>
              <a:rPr lang="en-US" altLang="ja-JP" sz="2400" dirty="0"/>
              <a:t>2018.06</a:t>
            </a:r>
            <a:r>
              <a:rPr lang="ja-JP" altLang="en-US" sz="2400" dirty="0"/>
              <a:t>）</a:t>
            </a:r>
            <a:r>
              <a:rPr lang="en-US" altLang="ja-JP" sz="2400" dirty="0"/>
              <a:t>27</a:t>
            </a:r>
            <a:r>
              <a:rPr lang="ja-JP" altLang="en-US" sz="2400" dirty="0"/>
              <a:t>日　</a:t>
            </a:r>
          </a:p>
          <a:p>
            <a:r>
              <a:rPr lang="ja-JP" altLang="en-US" sz="2400" dirty="0"/>
              <a:t>東◎（七赤）　祐氣お水採り　千葉久留里　</a:t>
            </a:r>
            <a:r>
              <a:rPr lang="en-US" altLang="ja-JP" sz="2400" dirty="0"/>
              <a:t>29</a:t>
            </a:r>
            <a:r>
              <a:rPr lang="ja-JP" altLang="en-US" sz="2400" dirty="0"/>
              <a:t>日</a:t>
            </a:r>
          </a:p>
          <a:p>
            <a:r>
              <a:rPr lang="ja-JP" altLang="en-US" sz="2400" dirty="0"/>
              <a:t>坤◎（六白）　祐氣お水採り　鵠沼神社　</a:t>
            </a:r>
            <a:r>
              <a:rPr lang="en-US" altLang="ja-JP" sz="2400" dirty="0"/>
              <a:t>1</a:t>
            </a:r>
            <a:r>
              <a:rPr lang="ja-JP" altLang="en-US" sz="2400" dirty="0"/>
              <a:t>日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656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32683" y="435175"/>
            <a:ext cx="5078634" cy="64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596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「気学は空気の学問です」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9335" y="1260956"/>
            <a:ext cx="8186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地球上には九種の空気あり</a:t>
            </a:r>
            <a:endParaRPr kumimoji="1" lang="en-US" altLang="ja-JP" sz="2400" dirty="0"/>
          </a:p>
          <a:p>
            <a:r>
              <a:rPr kumimoji="1" lang="ja-JP" altLang="en-US" sz="2400" dirty="0"/>
              <a:t>（一白水気、二黒土気、三碧木気、四緑木気、五黄土気、</a:t>
            </a:r>
            <a:endParaRPr kumimoji="1" lang="en-US" altLang="ja-JP" sz="2400" dirty="0"/>
          </a:p>
          <a:p>
            <a:r>
              <a:rPr kumimoji="1" lang="ja-JP" altLang="en-US" sz="2400" dirty="0"/>
              <a:t>六白金気、七赤金気、八白土気、九紫火気）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9335" y="2880417"/>
            <a:ext cx="8148384" cy="1337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97" dirty="0"/>
              <a:t>この中より自分に合った空気を吸うのが</a:t>
            </a:r>
            <a:r>
              <a:rPr lang="ja-JP" altLang="en-US" sz="2697" dirty="0"/>
              <a:t>目的です。</a:t>
            </a:r>
            <a:endParaRPr lang="en-US" altLang="ja-JP" sz="2697" dirty="0"/>
          </a:p>
          <a:p>
            <a:r>
              <a:rPr kumimoji="1" lang="ja-JP" altLang="en-US" sz="2697" dirty="0"/>
              <a:t>当然ながら</a:t>
            </a:r>
            <a:r>
              <a:rPr kumimoji="1" lang="ja-JP" altLang="en-US" sz="2697" dirty="0">
                <a:solidFill>
                  <a:srgbClr val="FF0000"/>
                </a:solidFill>
              </a:rPr>
              <a:t>合う空気（祐気）</a:t>
            </a:r>
            <a:r>
              <a:rPr kumimoji="1" lang="ja-JP" altLang="en-US" sz="2697" dirty="0"/>
              <a:t>もあれば</a:t>
            </a:r>
            <a:endParaRPr kumimoji="1" lang="en-US" altLang="ja-JP" sz="2697" dirty="0"/>
          </a:p>
          <a:p>
            <a:r>
              <a:rPr kumimoji="1" lang="ja-JP" altLang="en-US" sz="2697" dirty="0"/>
              <a:t>合わない</a:t>
            </a:r>
            <a:r>
              <a:rPr kumimoji="1" lang="ja-JP" altLang="en-US" sz="2697" dirty="0">
                <a:solidFill>
                  <a:srgbClr val="0066FF"/>
                </a:solidFill>
              </a:rPr>
              <a:t>空気（剋気）</a:t>
            </a:r>
            <a:r>
              <a:rPr kumimoji="1" lang="ja-JP" altLang="en-US" sz="2697" dirty="0"/>
              <a:t>もあります。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24" y="4638377"/>
            <a:ext cx="1611933" cy="1716287"/>
          </a:xfrm>
          <a:prstGeom prst="rect">
            <a:avLst/>
          </a:prstGeom>
          <a:solidFill>
            <a:srgbClr val="0066FF"/>
          </a:solidFill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63" y="4638377"/>
            <a:ext cx="1690461" cy="171628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テキスト ボックス 6"/>
          <p:cNvSpPr txBox="1"/>
          <p:nvPr/>
        </p:nvSpPr>
        <p:spPr>
          <a:xfrm>
            <a:off x="459335" y="5043495"/>
            <a:ext cx="4801314" cy="55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997" dirty="0"/>
              <a:t>どの九気が祐気なのか剋気</a:t>
            </a:r>
            <a:endParaRPr kumimoji="1" lang="en-US" altLang="ja-JP" sz="2997" dirty="0"/>
          </a:p>
        </p:txBody>
      </p:sp>
    </p:spTree>
    <p:extLst>
      <p:ext uri="{BB962C8B-B14F-4D97-AF65-F5344CB8AC3E}">
        <p14:creationId xmlns:p14="http://schemas.microsoft.com/office/powerpoint/2010/main" val="107939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067D266B-6214-4687-B4E7-3936186E0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38" y="1493546"/>
            <a:ext cx="3971036" cy="380925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023905-4968-4D80-8A93-BFF51A8F8C53}"/>
              </a:ext>
            </a:extLst>
          </p:cNvPr>
          <p:cNvSpPr txBox="1"/>
          <p:nvPr/>
        </p:nvSpPr>
        <p:spPr>
          <a:xfrm>
            <a:off x="4487151" y="1972356"/>
            <a:ext cx="392287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kumimoji="1" lang="ja-JP" altLang="en-US" sz="1349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8AB179-D66A-42BF-94DB-96D741811C27}"/>
              </a:ext>
            </a:extLst>
          </p:cNvPr>
          <p:cNvSpPr txBox="1"/>
          <p:nvPr/>
        </p:nvSpPr>
        <p:spPr>
          <a:xfrm>
            <a:off x="3720641" y="1308578"/>
            <a:ext cx="1053878" cy="47541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/>
              <a:t>平成</a:t>
            </a:r>
            <a:r>
              <a:rPr kumimoji="1" lang="en-US" altLang="ja-JP" sz="2800" b="1" dirty="0"/>
              <a:t>31</a:t>
            </a:r>
            <a:r>
              <a:rPr kumimoji="1" lang="ja-JP" altLang="en-US" sz="2800" b="1" dirty="0"/>
              <a:t>年盤</a:t>
            </a:r>
            <a:endParaRPr kumimoji="1" lang="en-US" altLang="ja-JP" sz="2800" b="1" dirty="0"/>
          </a:p>
          <a:p>
            <a:r>
              <a:rPr lang="ja-JP" altLang="en-US" sz="2800" b="1" dirty="0"/>
              <a:t>　　己亥八白土気中宮</a:t>
            </a:r>
            <a:endParaRPr kumimoji="1" lang="ja-JP" altLang="en-US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1EB19E-EE1C-47FE-8181-0BF3063620D2}"/>
              </a:ext>
            </a:extLst>
          </p:cNvPr>
          <p:cNvSpPr txBox="1"/>
          <p:nvPr/>
        </p:nvSpPr>
        <p:spPr>
          <a:xfrm>
            <a:off x="3235533" y="1958037"/>
            <a:ext cx="492443" cy="34319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b="1" dirty="0"/>
              <a:t>自　　二〇一九年二月四日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81EB24-9753-4036-A292-664D67887D2E}"/>
              </a:ext>
            </a:extLst>
          </p:cNvPr>
          <p:cNvSpPr txBox="1"/>
          <p:nvPr/>
        </p:nvSpPr>
        <p:spPr>
          <a:xfrm>
            <a:off x="2723549" y="1958037"/>
            <a:ext cx="492443" cy="31700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/>
              <a:t>自</a:t>
            </a:r>
            <a:r>
              <a:rPr lang="ja-JP" altLang="en-US" sz="2000" b="1" dirty="0"/>
              <a:t>　　二〇二〇年</a:t>
            </a:r>
            <a:r>
              <a:rPr kumimoji="1" lang="ja-JP" altLang="en-US" sz="2000" b="1" dirty="0"/>
              <a:t>二月三日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975EF7-FCA6-455E-BAE1-6F26F645543A}"/>
              </a:ext>
            </a:extLst>
          </p:cNvPr>
          <p:cNvSpPr txBox="1"/>
          <p:nvPr/>
        </p:nvSpPr>
        <p:spPr>
          <a:xfrm>
            <a:off x="182232" y="1970411"/>
            <a:ext cx="1107996" cy="41960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歳破方＝巽方（東南）　七赤金気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lang="ja-JP" altLang="en-US" sz="2000" b="1" dirty="0">
                <a:solidFill>
                  <a:srgbClr val="FF0000"/>
                </a:solidFill>
              </a:rPr>
              <a:t>五黄殺＝坤方（南西）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r>
              <a:rPr lang="ja-JP" altLang="en-US" sz="2000" b="1" dirty="0">
                <a:solidFill>
                  <a:srgbClr val="FF0000"/>
                </a:solidFill>
              </a:rPr>
              <a:t>暗剣殺＝艮方（北東）　二黒土気　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FD6A10-9D15-41A3-A056-A183122A9848}"/>
              </a:ext>
            </a:extLst>
          </p:cNvPr>
          <p:cNvSpPr txBox="1"/>
          <p:nvPr/>
        </p:nvSpPr>
        <p:spPr>
          <a:xfrm>
            <a:off x="1494115" y="1970411"/>
            <a:ext cx="1107996" cy="44012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/>
              <a:t>大  歳  方＝乾方（北西）　</a:t>
            </a:r>
            <a:r>
              <a:rPr lang="ja-JP" altLang="en-US" sz="2000" b="1" dirty="0"/>
              <a:t>九紫火気</a:t>
            </a:r>
            <a:endParaRPr lang="en-US" altLang="ja-JP" sz="2000" b="1" dirty="0"/>
          </a:p>
          <a:p>
            <a:r>
              <a:rPr lang="ja-JP" altLang="en-US" sz="2000" b="1" dirty="0">
                <a:solidFill>
                  <a:srgbClr val="FF0000"/>
                </a:solidFill>
              </a:rPr>
              <a:t>大歳生方＝坤方（南西）　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五黄殺気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r>
              <a:rPr lang="ja-JP" altLang="en-US" sz="2000" b="1" dirty="0"/>
              <a:t>大歳墓方＝東方　　　        六白金気　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7956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9A33C65B-DF5C-4ABF-9A5C-B9C10423C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13" y="3648396"/>
            <a:ext cx="2247900" cy="330517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2C430F8-67C6-4182-BB74-CB29769D4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7593" y="3603073"/>
            <a:ext cx="4712407" cy="2751223"/>
          </a:xfrm>
          <a:prstGeom prst="rect">
            <a:avLst/>
          </a:prstGeom>
        </p:spPr>
      </p:pic>
      <p:pic>
        <p:nvPicPr>
          <p:cNvPr id="28" name="図 27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CD201FE2-1F43-4000-BFAC-3FDED0F7F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" y="4896978"/>
            <a:ext cx="963094" cy="141607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171942" y="278632"/>
            <a:ext cx="480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「あちこち方位」の使い方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4" y="990472"/>
            <a:ext cx="2704664" cy="180905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62" y="1019422"/>
            <a:ext cx="2751441" cy="181692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36" y="1018639"/>
            <a:ext cx="2879999" cy="18090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71" y="1325823"/>
            <a:ext cx="1714357" cy="115084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19" y="3983115"/>
            <a:ext cx="2852780" cy="15079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22959" y="2847654"/>
            <a:ext cx="2781531" cy="2999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kumimoji="1" lang="ja-JP" altLang="en-US" sz="1349" dirty="0"/>
              <a:t>「あちこち方位」をクリック検索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13526" y="2864606"/>
            <a:ext cx="2781531" cy="2999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kumimoji="1" lang="ja-JP" altLang="en-US" sz="1349" dirty="0"/>
              <a:t>「あちこち方位」をクリック検索</a:t>
            </a:r>
          </a:p>
        </p:txBody>
      </p:sp>
      <p:sp>
        <p:nvSpPr>
          <p:cNvPr id="11" name="右矢印 10"/>
          <p:cNvSpPr/>
          <p:nvPr/>
        </p:nvSpPr>
        <p:spPr>
          <a:xfrm rot="12667456">
            <a:off x="1348956" y="1818307"/>
            <a:ext cx="397984" cy="248403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49"/>
          </a:p>
        </p:txBody>
      </p:sp>
      <p:sp>
        <p:nvSpPr>
          <p:cNvPr id="12" name="右矢印 11"/>
          <p:cNvSpPr/>
          <p:nvPr/>
        </p:nvSpPr>
        <p:spPr>
          <a:xfrm rot="12667456">
            <a:off x="3406171" y="1676210"/>
            <a:ext cx="397984" cy="248403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49"/>
          </a:p>
        </p:txBody>
      </p:sp>
      <p:sp>
        <p:nvSpPr>
          <p:cNvPr id="13" name="右矢印 12"/>
          <p:cNvSpPr/>
          <p:nvPr/>
        </p:nvSpPr>
        <p:spPr>
          <a:xfrm rot="12667456">
            <a:off x="5201002" y="1806666"/>
            <a:ext cx="397984" cy="248403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49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76491" y="2581270"/>
            <a:ext cx="1723549" cy="2537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049" dirty="0"/>
              <a:t>「気学</a:t>
            </a:r>
            <a:r>
              <a:rPr kumimoji="1" lang="en-US" altLang="ja-JP" sz="1049" dirty="0"/>
              <a:t>30/60</a:t>
            </a:r>
            <a:r>
              <a:rPr kumimoji="1" lang="ja-JP" altLang="en-US" sz="1049" dirty="0"/>
              <a:t>」をクリック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74785" y="2920818"/>
            <a:ext cx="2204450" cy="2537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049" dirty="0"/>
              <a:t>「方位線、偏角考慮」にチェック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86961" y="4789260"/>
            <a:ext cx="1742785" cy="2999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349" dirty="0"/>
              <a:t>自宅場所を探します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88581" y="4394897"/>
            <a:ext cx="1915909" cy="2999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349" dirty="0"/>
              <a:t>自宅にカーソルを設定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930" y="6224941"/>
            <a:ext cx="2954655" cy="2999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349" dirty="0"/>
              <a:t>「画面中央を自宅に設定をクリック</a:t>
            </a:r>
          </a:p>
        </p:txBody>
      </p:sp>
      <p:sp>
        <p:nvSpPr>
          <p:cNvPr id="21" name="右矢印 20"/>
          <p:cNvSpPr/>
          <p:nvPr/>
        </p:nvSpPr>
        <p:spPr>
          <a:xfrm rot="8467165">
            <a:off x="1454804" y="5200525"/>
            <a:ext cx="397984" cy="12274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49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83761" y="6205376"/>
            <a:ext cx="3219151" cy="5075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349" dirty="0"/>
              <a:t>100</a:t>
            </a:r>
            <a:r>
              <a:rPr kumimoji="1" lang="ja-JP" altLang="en-US" sz="1349" dirty="0"/>
              <a:t>キロ以内を見るときは「長さ自動</a:t>
            </a:r>
            <a:endParaRPr kumimoji="1" lang="en-US" altLang="ja-JP" sz="1349" dirty="0"/>
          </a:p>
          <a:p>
            <a:r>
              <a:rPr lang="ja-JP" altLang="en-US" sz="1349" dirty="0"/>
              <a:t>のチェックを外す。</a:t>
            </a:r>
            <a:r>
              <a:rPr lang="en-US" altLang="ja-JP" sz="1349" dirty="0"/>
              <a:t>100</a:t>
            </a:r>
            <a:r>
              <a:rPr lang="ja-JP" altLang="en-US" sz="1349" dirty="0"/>
              <a:t>ＫＭにクリック</a:t>
            </a:r>
            <a:endParaRPr kumimoji="1" lang="ja-JP" altLang="en-US" sz="1349" dirty="0"/>
          </a:p>
        </p:txBody>
      </p:sp>
      <p:sp>
        <p:nvSpPr>
          <p:cNvPr id="24" name="右矢印 23"/>
          <p:cNvSpPr/>
          <p:nvPr/>
        </p:nvSpPr>
        <p:spPr>
          <a:xfrm rot="12667456">
            <a:off x="4731909" y="5595505"/>
            <a:ext cx="397984" cy="248403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49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49565" y="5532177"/>
            <a:ext cx="3219151" cy="5075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349" dirty="0"/>
              <a:t>100</a:t>
            </a:r>
            <a:r>
              <a:rPr kumimoji="1" lang="ja-JP" altLang="en-US" sz="1349" dirty="0"/>
              <a:t>キロ以上を見るときは「偏角考慮」</a:t>
            </a:r>
            <a:endParaRPr kumimoji="1" lang="en-US" altLang="ja-JP" sz="1349" dirty="0"/>
          </a:p>
          <a:p>
            <a:r>
              <a:rPr lang="ja-JP" altLang="en-US" sz="1349" dirty="0"/>
              <a:t>のチェックを外す。</a:t>
            </a:r>
            <a:endParaRPr kumimoji="1" lang="ja-JP" altLang="en-US" sz="1349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26" y="3932575"/>
            <a:ext cx="2245109" cy="1234324"/>
          </a:xfrm>
          <a:prstGeom prst="rect">
            <a:avLst/>
          </a:prstGeom>
        </p:spPr>
      </p:pic>
      <p:sp>
        <p:nvSpPr>
          <p:cNvPr id="27" name="右矢印 26"/>
          <p:cNvSpPr/>
          <p:nvPr/>
        </p:nvSpPr>
        <p:spPr>
          <a:xfrm rot="12667456">
            <a:off x="8218076" y="4266125"/>
            <a:ext cx="397984" cy="248403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49"/>
          </a:p>
        </p:txBody>
      </p:sp>
      <p:sp>
        <p:nvSpPr>
          <p:cNvPr id="30" name="右矢印 20">
            <a:extLst>
              <a:ext uri="{FF2B5EF4-FFF2-40B4-BE49-F238E27FC236}">
                <a16:creationId xmlns:a16="http://schemas.microsoft.com/office/drawing/2014/main" id="{BF581675-37C2-439F-A83D-8F7CC1296089}"/>
              </a:ext>
            </a:extLst>
          </p:cNvPr>
          <p:cNvSpPr/>
          <p:nvPr/>
        </p:nvSpPr>
        <p:spPr>
          <a:xfrm rot="13214135">
            <a:off x="410280" y="5662823"/>
            <a:ext cx="1256738" cy="15702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49"/>
          </a:p>
        </p:txBody>
      </p:sp>
    </p:spTree>
    <p:extLst>
      <p:ext uri="{BB962C8B-B14F-4D97-AF65-F5344CB8AC3E}">
        <p14:creationId xmlns:p14="http://schemas.microsoft.com/office/powerpoint/2010/main" val="324133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7A6E5C-26C9-4BB6-91DB-07E106E086B1}"/>
              </a:ext>
            </a:extLst>
          </p:cNvPr>
          <p:cNvSpPr txBox="1"/>
          <p:nvPr/>
        </p:nvSpPr>
        <p:spPr>
          <a:xfrm>
            <a:off x="490050" y="381243"/>
            <a:ext cx="79816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基本携帯アプリのソフトは方位が</a:t>
            </a:r>
            <a:endParaRPr kumimoji="1" lang="en-US" altLang="ja-JP" sz="3200" dirty="0"/>
          </a:p>
          <a:p>
            <a:r>
              <a:rPr kumimoji="1" lang="ja-JP" altLang="en-US" sz="3200" dirty="0"/>
              <a:t>正確ではありません。携帯版あちこち方位</a:t>
            </a:r>
            <a:endParaRPr kumimoji="1" lang="en-US" altLang="ja-JP" sz="3200" dirty="0"/>
          </a:p>
          <a:p>
            <a:r>
              <a:rPr lang="ja-JP" altLang="en-US" sz="3200" dirty="0"/>
              <a:t>を使用をおすすめします。</a:t>
            </a:r>
            <a:endParaRPr kumimoji="1" lang="ja-JP" altLang="en-US" sz="3200" dirty="0"/>
          </a:p>
        </p:txBody>
      </p:sp>
      <p:pic>
        <p:nvPicPr>
          <p:cNvPr id="4" name="図 3" descr="スクリーンショッ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16E739BA-FA0B-4489-ABC1-E3B692DA1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4" y="3101127"/>
            <a:ext cx="1888243" cy="3375630"/>
          </a:xfrm>
          <a:prstGeom prst="rect">
            <a:avLst/>
          </a:prstGeom>
        </p:spPr>
      </p:pic>
      <p:pic>
        <p:nvPicPr>
          <p:cNvPr id="6" name="図 5" descr="スクリーンショット が含まれている画像&#10;&#10;高い精度で生成された説明">
            <a:extLst>
              <a:ext uri="{FF2B5EF4-FFF2-40B4-BE49-F238E27FC236}">
                <a16:creationId xmlns:a16="http://schemas.microsoft.com/office/drawing/2014/main" id="{CD6B3563-C38A-4C50-A0A1-A305D5E36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51" y="3101127"/>
            <a:ext cx="1888243" cy="3375630"/>
          </a:xfrm>
          <a:prstGeom prst="rect">
            <a:avLst/>
          </a:prstGeom>
        </p:spPr>
      </p:pic>
      <p:pic>
        <p:nvPicPr>
          <p:cNvPr id="8" name="図 7" descr="スクリーンショッ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DD4D4C4B-90C1-4B2C-9377-1856EC0BF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59" y="3101127"/>
            <a:ext cx="1888243" cy="3375630"/>
          </a:xfrm>
          <a:prstGeom prst="rect">
            <a:avLst/>
          </a:prstGeom>
        </p:spPr>
      </p:pic>
      <p:pic>
        <p:nvPicPr>
          <p:cNvPr id="10" name="図 9" descr="スクリーンショッ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253E9E92-3CA2-4951-AC98-1532F1AE8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90" y="3101127"/>
            <a:ext cx="1888243" cy="3375630"/>
          </a:xfrm>
          <a:prstGeom prst="rect">
            <a:avLst/>
          </a:prstGeom>
        </p:spPr>
      </p:pic>
      <p:sp>
        <p:nvSpPr>
          <p:cNvPr id="11" name="乗算記号 10">
            <a:extLst>
              <a:ext uri="{FF2B5EF4-FFF2-40B4-BE49-F238E27FC236}">
                <a16:creationId xmlns:a16="http://schemas.microsoft.com/office/drawing/2014/main" id="{530E98C5-637C-4E34-83F5-578FA42AF209}"/>
              </a:ext>
            </a:extLst>
          </p:cNvPr>
          <p:cNvSpPr/>
          <p:nvPr/>
        </p:nvSpPr>
        <p:spPr>
          <a:xfrm>
            <a:off x="729452" y="4130348"/>
            <a:ext cx="1789248" cy="17294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CBC6B012-92B6-41CF-8246-877D906DFD52}"/>
              </a:ext>
            </a:extLst>
          </p:cNvPr>
          <p:cNvSpPr/>
          <p:nvPr/>
        </p:nvSpPr>
        <p:spPr>
          <a:xfrm>
            <a:off x="2691638" y="4130348"/>
            <a:ext cx="1789248" cy="17294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  <p:sp>
        <p:nvSpPr>
          <p:cNvPr id="13" name="乗算記号 12">
            <a:extLst>
              <a:ext uri="{FF2B5EF4-FFF2-40B4-BE49-F238E27FC236}">
                <a16:creationId xmlns:a16="http://schemas.microsoft.com/office/drawing/2014/main" id="{E0CB2477-34A8-4579-BF92-96AA39E83101}"/>
              </a:ext>
            </a:extLst>
          </p:cNvPr>
          <p:cNvSpPr/>
          <p:nvPr/>
        </p:nvSpPr>
        <p:spPr>
          <a:xfrm>
            <a:off x="4864121" y="4110941"/>
            <a:ext cx="1789248" cy="17294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930ABDB-0C08-4075-BC26-43E486A90CAC}"/>
              </a:ext>
            </a:extLst>
          </p:cNvPr>
          <p:cNvSpPr/>
          <p:nvPr/>
        </p:nvSpPr>
        <p:spPr>
          <a:xfrm>
            <a:off x="7149867" y="4141369"/>
            <a:ext cx="1789248" cy="17294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</p:spTree>
    <p:extLst>
      <p:ext uri="{BB962C8B-B14F-4D97-AF65-F5344CB8AC3E}">
        <p14:creationId xmlns:p14="http://schemas.microsoft.com/office/powerpoint/2010/main" val="220647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対角する 2 つの角を丸めた四角形 3"/>
          <p:cNvSpPr/>
          <p:nvPr/>
        </p:nvSpPr>
        <p:spPr>
          <a:xfrm>
            <a:off x="1072046" y="1694362"/>
            <a:ext cx="2967239" cy="76354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98" b="1" dirty="0"/>
              <a:t>祐気方位の散歩</a:t>
            </a:r>
          </a:p>
        </p:txBody>
      </p:sp>
      <p:sp>
        <p:nvSpPr>
          <p:cNvPr id="5" name="対角する 2 つの角を丸めた四角形 4"/>
          <p:cNvSpPr/>
          <p:nvPr/>
        </p:nvSpPr>
        <p:spPr>
          <a:xfrm>
            <a:off x="1089239" y="4497602"/>
            <a:ext cx="2977883" cy="72213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98" b="1" dirty="0"/>
              <a:t>土砂の散布</a:t>
            </a:r>
          </a:p>
        </p:txBody>
      </p:sp>
      <p:sp>
        <p:nvSpPr>
          <p:cNvPr id="6" name="対角する 2 つの角を丸めた四角形 5"/>
          <p:cNvSpPr/>
          <p:nvPr/>
        </p:nvSpPr>
        <p:spPr>
          <a:xfrm>
            <a:off x="1072046" y="3497806"/>
            <a:ext cx="2960456" cy="79439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8" b="1" dirty="0"/>
              <a:t>祐気方位の井戸水の使用</a:t>
            </a:r>
          </a:p>
        </p:txBody>
      </p:sp>
      <p:sp>
        <p:nvSpPr>
          <p:cNvPr id="7" name="対角する 2 つの角を丸めた四角形 6"/>
          <p:cNvSpPr/>
          <p:nvPr/>
        </p:nvSpPr>
        <p:spPr>
          <a:xfrm>
            <a:off x="1089239" y="2573230"/>
            <a:ext cx="2967239" cy="8092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98" b="1" dirty="0"/>
              <a:t>祐気旅行</a:t>
            </a:r>
            <a:endParaRPr kumimoji="1" lang="ja-JP" altLang="en-US" sz="2098" b="1" dirty="0"/>
          </a:p>
        </p:txBody>
      </p:sp>
      <p:sp>
        <p:nvSpPr>
          <p:cNvPr id="8" name="対角する 2 つの角を丸めた四角形 7"/>
          <p:cNvSpPr/>
          <p:nvPr/>
        </p:nvSpPr>
        <p:spPr>
          <a:xfrm>
            <a:off x="4586458" y="2118628"/>
            <a:ext cx="3129089" cy="72213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98" b="1" dirty="0"/>
              <a:t>次元層</a:t>
            </a:r>
            <a:endParaRPr kumimoji="1" lang="ja-JP" altLang="en-US" sz="2098" b="1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4572000" y="3922072"/>
            <a:ext cx="3129089" cy="79439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98" b="1" dirty="0"/>
              <a:t>住居の改修・動土</a:t>
            </a:r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4586458" y="2997496"/>
            <a:ext cx="3129089" cy="76354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98" b="1" dirty="0"/>
              <a:t>移居・移転</a:t>
            </a:r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4572000" y="4878312"/>
            <a:ext cx="3129089" cy="8092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98" b="1" dirty="0"/>
              <a:t>住居の新築（家相）</a:t>
            </a:r>
            <a:endParaRPr kumimoji="1" lang="ja-JP" altLang="en-US" sz="2098" b="1" dirty="0"/>
          </a:p>
        </p:txBody>
      </p:sp>
      <p:sp>
        <p:nvSpPr>
          <p:cNvPr id="12" name="対角する 2 つの角を丸めた四角形 7">
            <a:extLst>
              <a:ext uri="{FF2B5EF4-FFF2-40B4-BE49-F238E27FC236}">
                <a16:creationId xmlns:a16="http://schemas.microsoft.com/office/drawing/2014/main" id="{E85EF729-ED79-411D-BC20-770B9FC47D7A}"/>
              </a:ext>
            </a:extLst>
          </p:cNvPr>
          <p:cNvSpPr/>
          <p:nvPr/>
        </p:nvSpPr>
        <p:spPr>
          <a:xfrm>
            <a:off x="4572000" y="1315568"/>
            <a:ext cx="3129089" cy="72213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98" b="1" dirty="0"/>
              <a:t>寝所の移動</a:t>
            </a:r>
            <a:endParaRPr kumimoji="1" lang="ja-JP" altLang="en-US" sz="2098" b="1" dirty="0"/>
          </a:p>
        </p:txBody>
      </p:sp>
    </p:spTree>
    <p:extLst>
      <p:ext uri="{BB962C8B-B14F-4D97-AF65-F5344CB8AC3E}">
        <p14:creationId xmlns:p14="http://schemas.microsoft.com/office/powerpoint/2010/main" val="366009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図 52" descr="手押し車 が含まれている画像&#10;&#10;非常に高い精度で生成された説明">
            <a:extLst>
              <a:ext uri="{FF2B5EF4-FFF2-40B4-BE49-F238E27FC236}">
                <a16:creationId xmlns:a16="http://schemas.microsoft.com/office/drawing/2014/main" id="{52890D62-668E-4B31-AAFC-BD8693560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76" y="2844625"/>
            <a:ext cx="824495" cy="82449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0CB75CC-3BCB-41E4-96AA-DBA657D2B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9" y="4432542"/>
            <a:ext cx="1428750" cy="142875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292A3458-6366-4FF4-ACB4-A4E9CDCF1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79" y="3892145"/>
            <a:ext cx="1636366" cy="163636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520A65-37E0-4AAB-B2F1-14AB021EE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96" y="2338041"/>
            <a:ext cx="740147" cy="101316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E1928E8-1055-4D65-89B7-F9ABB15DF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30" y="1614832"/>
            <a:ext cx="1428750" cy="142875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680722-CD87-46D9-97D5-66A6FCEF53D6}"/>
              </a:ext>
            </a:extLst>
          </p:cNvPr>
          <p:cNvSpPr txBox="1"/>
          <p:nvPr/>
        </p:nvSpPr>
        <p:spPr>
          <a:xfrm>
            <a:off x="1726147" y="314028"/>
            <a:ext cx="5897768" cy="853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945" dirty="0"/>
              <a:t>「祐氣散歩の流れ」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15F7CED-9044-44F3-8DF6-8A24E842E80A}"/>
              </a:ext>
            </a:extLst>
          </p:cNvPr>
          <p:cNvCxnSpPr>
            <a:cxnSpLocks/>
          </p:cNvCxnSpPr>
          <p:nvPr/>
        </p:nvCxnSpPr>
        <p:spPr>
          <a:xfrm>
            <a:off x="390890" y="1278393"/>
            <a:ext cx="83622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4A63536-3AA8-4C7D-B103-7AA784E61FBF}"/>
              </a:ext>
            </a:extLst>
          </p:cNvPr>
          <p:cNvSpPr/>
          <p:nvPr/>
        </p:nvSpPr>
        <p:spPr>
          <a:xfrm>
            <a:off x="221674" y="1711083"/>
            <a:ext cx="2670515" cy="183428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9D81EDC-8E4B-4ED4-82CD-155B58ED8109}"/>
              </a:ext>
            </a:extLst>
          </p:cNvPr>
          <p:cNvSpPr/>
          <p:nvPr/>
        </p:nvSpPr>
        <p:spPr>
          <a:xfrm>
            <a:off x="221826" y="4229775"/>
            <a:ext cx="2670515" cy="183428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53AE639-0E28-4457-A120-0F2220C83981}"/>
              </a:ext>
            </a:extLst>
          </p:cNvPr>
          <p:cNvSpPr/>
          <p:nvPr/>
        </p:nvSpPr>
        <p:spPr>
          <a:xfrm>
            <a:off x="3296907" y="1725887"/>
            <a:ext cx="2670515" cy="183428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E81450E-0138-4631-93F7-EAC93D57902B}"/>
              </a:ext>
            </a:extLst>
          </p:cNvPr>
          <p:cNvSpPr/>
          <p:nvPr/>
        </p:nvSpPr>
        <p:spPr>
          <a:xfrm>
            <a:off x="6441287" y="1725888"/>
            <a:ext cx="2365256" cy="413157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9A527A2-69B1-4367-89C5-F31ED621F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1725887"/>
            <a:ext cx="2377745" cy="178330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D5B9675-567B-40EF-B490-55DA244D56C1}"/>
              </a:ext>
            </a:extLst>
          </p:cNvPr>
          <p:cNvSpPr/>
          <p:nvPr/>
        </p:nvSpPr>
        <p:spPr>
          <a:xfrm>
            <a:off x="3339773" y="4229775"/>
            <a:ext cx="2670515" cy="183428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E28A885-27CE-4959-902A-9197C9DF45BA}"/>
              </a:ext>
            </a:extLst>
          </p:cNvPr>
          <p:cNvSpPr txBox="1"/>
          <p:nvPr/>
        </p:nvSpPr>
        <p:spPr>
          <a:xfrm>
            <a:off x="390890" y="3608724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20</a:t>
            </a:r>
            <a:r>
              <a:rPr kumimoji="1" lang="ja-JP" altLang="en-US" b="1" dirty="0"/>
              <a:t>分以上は部屋に居る</a:t>
            </a:r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2D3223B5-B88B-4F0B-AF39-2C46A4A0C2AD}"/>
              </a:ext>
            </a:extLst>
          </p:cNvPr>
          <p:cNvSpPr/>
          <p:nvPr/>
        </p:nvSpPr>
        <p:spPr>
          <a:xfrm>
            <a:off x="3636616" y="2439121"/>
            <a:ext cx="542757" cy="101656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7DFCC8-8C96-4291-97C1-73B75A515289}"/>
              </a:ext>
            </a:extLst>
          </p:cNvPr>
          <p:cNvSpPr txBox="1"/>
          <p:nvPr/>
        </p:nvSpPr>
        <p:spPr>
          <a:xfrm>
            <a:off x="3224593" y="362975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寄り道をしないで目的地へ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31D9742-5E91-43E1-8EA4-5BC98F74D4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39" y="1815390"/>
            <a:ext cx="1848889" cy="178427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E50DD60-A010-451B-8696-36E91E5B5F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92" y="2439121"/>
            <a:ext cx="604461" cy="60446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C54F6F2-66C5-4DB4-BAA1-D166366E15A3}"/>
              </a:ext>
            </a:extLst>
          </p:cNvPr>
          <p:cNvSpPr txBox="1"/>
          <p:nvPr/>
        </p:nvSpPr>
        <p:spPr>
          <a:xfrm>
            <a:off x="6533806" y="184547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7030A0"/>
                </a:solidFill>
              </a:rPr>
              <a:t>1</a:t>
            </a:r>
            <a:r>
              <a:rPr kumimoji="1" lang="ja-JP" altLang="en-US" dirty="0">
                <a:solidFill>
                  <a:srgbClr val="7030A0"/>
                </a:solidFill>
              </a:rPr>
              <a:t>日目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55437D0-78D0-4D61-A050-A0A01DB17492}"/>
              </a:ext>
            </a:extLst>
          </p:cNvPr>
          <p:cNvSpPr txBox="1"/>
          <p:nvPr/>
        </p:nvSpPr>
        <p:spPr>
          <a:xfrm>
            <a:off x="7948091" y="185295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7030A0"/>
                </a:solidFill>
              </a:rPr>
              <a:t>2</a:t>
            </a:r>
            <a:r>
              <a:rPr kumimoji="1" lang="ja-JP" altLang="en-US" dirty="0">
                <a:solidFill>
                  <a:srgbClr val="7030A0"/>
                </a:solidFill>
              </a:rPr>
              <a:t>日目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236991-D608-4315-9A91-B0D2E779A9A6}"/>
              </a:ext>
            </a:extLst>
          </p:cNvPr>
          <p:cNvSpPr txBox="1"/>
          <p:nvPr/>
        </p:nvSpPr>
        <p:spPr>
          <a:xfrm>
            <a:off x="6539118" y="3260421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7030A0"/>
                </a:solidFill>
              </a:rPr>
              <a:t>3</a:t>
            </a:r>
            <a:r>
              <a:rPr kumimoji="1" lang="ja-JP" altLang="en-US" dirty="0">
                <a:solidFill>
                  <a:srgbClr val="7030A0"/>
                </a:solidFill>
              </a:rPr>
              <a:t>日目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65EF7C8-AEB3-4033-92A3-C23F0769FA25}"/>
              </a:ext>
            </a:extLst>
          </p:cNvPr>
          <p:cNvSpPr txBox="1"/>
          <p:nvPr/>
        </p:nvSpPr>
        <p:spPr>
          <a:xfrm>
            <a:off x="7948091" y="327102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7030A0"/>
                </a:solidFill>
              </a:rPr>
              <a:t>4</a:t>
            </a:r>
            <a:r>
              <a:rPr kumimoji="1" lang="ja-JP" altLang="en-US" dirty="0">
                <a:solidFill>
                  <a:srgbClr val="7030A0"/>
                </a:solidFill>
              </a:rPr>
              <a:t>日目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88281ED-7238-420D-8E7D-0823E8730C38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6915482" y="2214808"/>
            <a:ext cx="558744" cy="2243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3B9F8C80-CE89-4BF2-8E26-05436FBF3A16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7948091" y="2222282"/>
            <a:ext cx="381676" cy="1648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B35DBBE5-BBB9-48CA-96F2-E36C5ADFB23E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6920794" y="3043582"/>
            <a:ext cx="114638" cy="2168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15D5A167-C244-4E7C-B082-1814DC4D5255}"/>
              </a:ext>
            </a:extLst>
          </p:cNvPr>
          <p:cNvCxnSpPr>
            <a:cxnSpLocks/>
          </p:cNvCxnSpPr>
          <p:nvPr/>
        </p:nvCxnSpPr>
        <p:spPr>
          <a:xfrm flipV="1">
            <a:off x="8352079" y="2737614"/>
            <a:ext cx="0" cy="5228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図 39">
            <a:extLst>
              <a:ext uri="{FF2B5EF4-FFF2-40B4-BE49-F238E27FC236}">
                <a16:creationId xmlns:a16="http://schemas.microsoft.com/office/drawing/2014/main" id="{3A403707-B71D-48D5-A59D-7833F8CD5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78113" y="5321280"/>
            <a:ext cx="1426816" cy="433600"/>
          </a:xfrm>
          <a:prstGeom prst="rect">
            <a:avLst/>
          </a:prstGeom>
        </p:spPr>
      </p:pic>
      <p:sp>
        <p:nvSpPr>
          <p:cNvPr id="46" name="吹き出し: 角を丸めた四角形 45">
            <a:extLst>
              <a:ext uri="{FF2B5EF4-FFF2-40B4-BE49-F238E27FC236}">
                <a16:creationId xmlns:a16="http://schemas.microsoft.com/office/drawing/2014/main" id="{377C534C-FBCE-4E99-A1C2-035E46014B9A}"/>
              </a:ext>
            </a:extLst>
          </p:cNvPr>
          <p:cNvSpPr/>
          <p:nvPr/>
        </p:nvSpPr>
        <p:spPr>
          <a:xfrm>
            <a:off x="6559826" y="1824493"/>
            <a:ext cx="2151616" cy="2026963"/>
          </a:xfrm>
          <a:prstGeom prst="wedgeRoundRectCallout">
            <a:avLst>
              <a:gd name="adj1" fmla="val -2971"/>
              <a:gd name="adj2" fmla="val 130495"/>
              <a:gd name="adj3" fmla="val 1666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502CCE1-BE1F-4DB3-B49A-548D8E46A7A1}"/>
              </a:ext>
            </a:extLst>
          </p:cNvPr>
          <p:cNvSpPr txBox="1"/>
          <p:nvPr/>
        </p:nvSpPr>
        <p:spPr>
          <a:xfrm>
            <a:off x="6520554" y="5918600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足元を決め、動かさず</a:t>
            </a:r>
            <a:endParaRPr kumimoji="1" lang="en-US" altLang="ja-JP" b="1" dirty="0"/>
          </a:p>
          <a:p>
            <a:r>
              <a:rPr kumimoji="1" lang="ja-JP" altLang="en-US" b="1" dirty="0"/>
              <a:t>初日</a:t>
            </a:r>
            <a:r>
              <a:rPr kumimoji="1" lang="en-US" altLang="ja-JP" b="1" dirty="0"/>
              <a:t>20</a:t>
            </a:r>
            <a:r>
              <a:rPr kumimoji="1" lang="ja-JP" altLang="en-US" b="1" dirty="0"/>
              <a:t>分以上</a:t>
            </a:r>
            <a:endParaRPr kumimoji="1" lang="en-US" altLang="ja-JP" b="1" dirty="0"/>
          </a:p>
          <a:p>
            <a:r>
              <a:rPr kumimoji="1" lang="en-US" altLang="ja-JP" b="1" dirty="0"/>
              <a:t>2</a:t>
            </a:r>
            <a:r>
              <a:rPr kumimoji="1" lang="ja-JP" altLang="en-US" b="1" dirty="0"/>
              <a:t>日目以降</a:t>
            </a:r>
            <a:r>
              <a:rPr kumimoji="1" lang="en-US" altLang="ja-JP" b="1" dirty="0"/>
              <a:t>10</a:t>
            </a:r>
            <a:r>
              <a:rPr kumimoji="1" lang="ja-JP" altLang="en-US" b="1" dirty="0"/>
              <a:t>分以上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7B0F3B02-E1DD-4117-B1E5-E22270D1D1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7" y="4329197"/>
            <a:ext cx="1125607" cy="1125607"/>
          </a:xfrm>
          <a:prstGeom prst="rect">
            <a:avLst/>
          </a:prstGeom>
        </p:spPr>
      </p:pic>
      <p:sp>
        <p:nvSpPr>
          <p:cNvPr id="51" name="乗算記号 50">
            <a:extLst>
              <a:ext uri="{FF2B5EF4-FFF2-40B4-BE49-F238E27FC236}">
                <a16:creationId xmlns:a16="http://schemas.microsoft.com/office/drawing/2014/main" id="{BDA2A00D-1CAB-4699-B44D-21F7C9ABFD9E}"/>
              </a:ext>
            </a:extLst>
          </p:cNvPr>
          <p:cNvSpPr/>
          <p:nvPr/>
        </p:nvSpPr>
        <p:spPr>
          <a:xfrm>
            <a:off x="5302120" y="4558750"/>
            <a:ext cx="334071" cy="112560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C7934A62-BFF9-4328-AAFD-AD903676C8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86" y="1879061"/>
            <a:ext cx="586511" cy="586511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4C53D3F5-3ACA-404B-B620-FEC7038173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91" y="4631255"/>
            <a:ext cx="789930" cy="466278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C133688-0A30-4CAB-B30A-627EDA703981}"/>
              </a:ext>
            </a:extLst>
          </p:cNvPr>
          <p:cNvSpPr txBox="1"/>
          <p:nvPr/>
        </p:nvSpPr>
        <p:spPr>
          <a:xfrm>
            <a:off x="3339773" y="6240506"/>
            <a:ext cx="271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寄り道をしないで自宅へ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B186E14-CF22-46B2-9B63-2148515411B4}"/>
              </a:ext>
            </a:extLst>
          </p:cNvPr>
          <p:cNvSpPr txBox="1"/>
          <p:nvPr/>
        </p:nvSpPr>
        <p:spPr>
          <a:xfrm>
            <a:off x="443390" y="6216800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20</a:t>
            </a:r>
            <a:r>
              <a:rPr kumimoji="1" lang="ja-JP" altLang="en-US" b="1" dirty="0"/>
              <a:t>分以上は部屋に居る</a:t>
            </a: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62CC7C9E-A877-4222-9F98-E2BE1CC97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6" y="4271631"/>
            <a:ext cx="2377745" cy="1783309"/>
          </a:xfrm>
          <a:prstGeom prst="rect">
            <a:avLst/>
          </a:prstGeom>
        </p:spPr>
      </p:pic>
      <p:sp>
        <p:nvSpPr>
          <p:cNvPr id="63" name="矢印: 右 62">
            <a:extLst>
              <a:ext uri="{FF2B5EF4-FFF2-40B4-BE49-F238E27FC236}">
                <a16:creationId xmlns:a16="http://schemas.microsoft.com/office/drawing/2014/main" id="{E20EBDA2-010F-4E6E-90F7-7533E2C7A6B0}"/>
              </a:ext>
            </a:extLst>
          </p:cNvPr>
          <p:cNvSpPr/>
          <p:nvPr/>
        </p:nvSpPr>
        <p:spPr>
          <a:xfrm>
            <a:off x="2977522" y="2507606"/>
            <a:ext cx="206062" cy="28336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矢印: 右 63">
            <a:extLst>
              <a:ext uri="{FF2B5EF4-FFF2-40B4-BE49-F238E27FC236}">
                <a16:creationId xmlns:a16="http://schemas.microsoft.com/office/drawing/2014/main" id="{073A6862-FD44-42EC-A20B-A78A987DD2B6}"/>
              </a:ext>
            </a:extLst>
          </p:cNvPr>
          <p:cNvSpPr/>
          <p:nvPr/>
        </p:nvSpPr>
        <p:spPr>
          <a:xfrm>
            <a:off x="6112731" y="2554409"/>
            <a:ext cx="206062" cy="28336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矢印: 右 64">
            <a:extLst>
              <a:ext uri="{FF2B5EF4-FFF2-40B4-BE49-F238E27FC236}">
                <a16:creationId xmlns:a16="http://schemas.microsoft.com/office/drawing/2014/main" id="{6BFF7455-3473-496F-A9B5-46556B0FB640}"/>
              </a:ext>
            </a:extLst>
          </p:cNvPr>
          <p:cNvSpPr/>
          <p:nvPr/>
        </p:nvSpPr>
        <p:spPr>
          <a:xfrm rot="10800000">
            <a:off x="6122756" y="4838193"/>
            <a:ext cx="206062" cy="28336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矢印: 右 65">
            <a:extLst>
              <a:ext uri="{FF2B5EF4-FFF2-40B4-BE49-F238E27FC236}">
                <a16:creationId xmlns:a16="http://schemas.microsoft.com/office/drawing/2014/main" id="{745C2BEA-704A-4A38-8973-453225E5EEB3}"/>
              </a:ext>
            </a:extLst>
          </p:cNvPr>
          <p:cNvSpPr/>
          <p:nvPr/>
        </p:nvSpPr>
        <p:spPr>
          <a:xfrm rot="10800000">
            <a:off x="2988347" y="4833130"/>
            <a:ext cx="206062" cy="28336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62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0503F4-86EE-476B-9153-9FDC826A8412}"/>
              </a:ext>
            </a:extLst>
          </p:cNvPr>
          <p:cNvSpPr txBox="1"/>
          <p:nvPr/>
        </p:nvSpPr>
        <p:spPr>
          <a:xfrm>
            <a:off x="1726147" y="314028"/>
            <a:ext cx="6532558" cy="853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945" dirty="0"/>
              <a:t>「祐氣散歩の注意点」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6AA8975-DD9C-4263-9516-DC277518EF31}"/>
              </a:ext>
            </a:extLst>
          </p:cNvPr>
          <p:cNvCxnSpPr>
            <a:cxnSpLocks/>
          </p:cNvCxnSpPr>
          <p:nvPr/>
        </p:nvCxnSpPr>
        <p:spPr>
          <a:xfrm>
            <a:off x="390890" y="1278393"/>
            <a:ext cx="83622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AE5486-BA23-4C43-A7F7-8F57391FCCFD}"/>
              </a:ext>
            </a:extLst>
          </p:cNvPr>
          <p:cNvSpPr txBox="1"/>
          <p:nvPr/>
        </p:nvSpPr>
        <p:spPr>
          <a:xfrm>
            <a:off x="234750" y="1527214"/>
            <a:ext cx="892263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初日は◎または〇の日にちと時間内に立つこと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翌日以降は時間等の取り決めはない（</a:t>
            </a:r>
            <a:r>
              <a:rPr kumimoji="1" lang="en-US" altLang="ja-JP" sz="2000" b="1" dirty="0"/>
              <a:t>22</a:t>
            </a:r>
            <a:r>
              <a:rPr kumimoji="1" lang="ja-JP" altLang="en-US" sz="2000" b="1" dirty="0"/>
              <a:t>時</a:t>
            </a:r>
            <a:r>
              <a:rPr kumimoji="1" lang="en-US" altLang="ja-JP" sz="2000" b="1" dirty="0"/>
              <a:t>30</a:t>
            </a:r>
            <a:r>
              <a:rPr kumimoji="1" lang="ja-JP" altLang="en-US" sz="2000" b="1" dirty="0"/>
              <a:t>分～</a:t>
            </a:r>
            <a:r>
              <a:rPr kumimoji="1" lang="en-US" altLang="ja-JP" sz="2000" b="1" dirty="0"/>
              <a:t>24</a:t>
            </a:r>
            <a:r>
              <a:rPr kumimoji="1" lang="ja-JP" altLang="en-US" sz="2000" b="1" dirty="0"/>
              <a:t>時</a:t>
            </a:r>
            <a:r>
              <a:rPr kumimoji="1" lang="en-US" altLang="ja-JP" sz="2000" b="1" dirty="0"/>
              <a:t>30</a:t>
            </a:r>
            <a:r>
              <a:rPr kumimoji="1" lang="ja-JP" altLang="en-US" sz="2000" b="1" dirty="0"/>
              <a:t>分は</a:t>
            </a:r>
            <a:r>
              <a:rPr kumimoji="1" lang="en-US" altLang="ja-JP" sz="2000" b="1" dirty="0"/>
              <a:t>NG</a:t>
            </a:r>
            <a:r>
              <a:rPr kumimoji="1" lang="ja-JP" altLang="en-US" sz="2000" b="1" dirty="0"/>
              <a:t>）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散歩の期間は最低</a:t>
            </a:r>
            <a:r>
              <a:rPr kumimoji="1" lang="en-US" altLang="ja-JP" sz="2000" b="1" dirty="0"/>
              <a:t>4</a:t>
            </a:r>
            <a:r>
              <a:rPr kumimoji="1" lang="ja-JP" altLang="en-US" sz="2000" b="1" dirty="0"/>
              <a:t>日、理想は</a:t>
            </a:r>
            <a:r>
              <a:rPr kumimoji="1" lang="en-US" altLang="ja-JP" sz="2000" b="1" dirty="0"/>
              <a:t>12</a:t>
            </a:r>
            <a:r>
              <a:rPr kumimoji="1" lang="ja-JP" altLang="en-US" sz="2000" b="1" dirty="0"/>
              <a:t>日以上、最高</a:t>
            </a:r>
            <a:r>
              <a:rPr kumimoji="1" lang="en-US" altLang="ja-JP" sz="2000" b="1" dirty="0"/>
              <a:t>100</a:t>
            </a:r>
            <a:r>
              <a:rPr kumimoji="1" lang="ja-JP" altLang="en-US" sz="2000" b="1" dirty="0"/>
              <a:t>日間。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距離は理想は直線距離で</a:t>
            </a:r>
            <a:r>
              <a:rPr kumimoji="1" lang="en-US" altLang="ja-JP" sz="2000" b="1" dirty="0"/>
              <a:t>500M</a:t>
            </a:r>
            <a:r>
              <a:rPr kumimoji="1" lang="ja-JP" altLang="en-US" sz="2000" b="1" dirty="0"/>
              <a:t>～２</a:t>
            </a:r>
            <a:r>
              <a:rPr kumimoji="1" lang="en-US" altLang="ja-JP" sz="2000" b="1" dirty="0"/>
              <a:t>Km</a:t>
            </a:r>
            <a:r>
              <a:rPr kumimoji="1" lang="ja-JP" altLang="en-US" sz="2000" b="1" dirty="0"/>
              <a:t>くらい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寄り道はしない。同じ場所に</a:t>
            </a:r>
            <a:r>
              <a:rPr kumimoji="1" lang="en-US" altLang="ja-JP" sz="2000" b="1" dirty="0"/>
              <a:t>2</a:t>
            </a:r>
            <a:r>
              <a:rPr kumimoji="1" lang="ja-JP" altLang="en-US" sz="2000" b="1" dirty="0"/>
              <a:t>分以上留まること（行き＆帰り）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向かう方法は徒歩でなくても可能（車、自転車等）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行き帰りの道順は違って問題なし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立つ場所は下に空間がないこと（マンホール、</a:t>
            </a:r>
            <a:r>
              <a:rPr kumimoji="1" lang="en-US" altLang="ja-JP" sz="2000" b="1" dirty="0"/>
              <a:t>U</a:t>
            </a:r>
            <a:r>
              <a:rPr kumimoji="1" lang="ja-JP" altLang="en-US" sz="2000" b="1" dirty="0"/>
              <a:t>字溝、ウッドデッキ</a:t>
            </a:r>
            <a:r>
              <a:rPr kumimoji="1" lang="en-US" altLang="ja-JP" sz="2000" b="1" dirty="0"/>
              <a:t>NG</a:t>
            </a:r>
            <a:r>
              <a:rPr kumimoji="1" lang="ja-JP" altLang="en-US" sz="2000" b="1" dirty="0"/>
              <a:t>）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立つ場所は基本は屋根がないこと。建物の中は</a:t>
            </a:r>
            <a:r>
              <a:rPr kumimoji="1" lang="en-US" altLang="ja-JP" sz="2000" b="1" dirty="0"/>
              <a:t>NG</a:t>
            </a:r>
            <a:r>
              <a:rPr kumimoji="1" lang="ja-JP" altLang="en-US" sz="2000" b="1" dirty="0"/>
              <a:t>です。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基本は土の上です。またはアスファルト、コンクリートの上です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建つ場所はゴミ集積場所やお墓が</a:t>
            </a:r>
            <a:r>
              <a:rPr kumimoji="1" lang="en-US" altLang="ja-JP" sz="2000" b="1" dirty="0"/>
              <a:t>100</a:t>
            </a:r>
            <a:r>
              <a:rPr kumimoji="1" lang="ja-JP" altLang="en-US" sz="2000" b="1" dirty="0" err="1"/>
              <a:t>ｍ</a:t>
            </a:r>
            <a:r>
              <a:rPr kumimoji="1" lang="ja-JP" altLang="en-US" sz="2000" b="1" dirty="0"/>
              <a:t>以内にないこと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靴の位置は毎回一緒の場所に立つ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足裏の場所が一緒なら座っても読書してもなんでも可能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足元２</a:t>
            </a:r>
            <a:r>
              <a:rPr kumimoji="1" lang="en-US" altLang="ja-JP" sz="2000" b="1" dirty="0"/>
              <a:t>cm</a:t>
            </a:r>
            <a:r>
              <a:rPr kumimoji="1" lang="ja-JP" altLang="en-US" sz="2000" b="1" dirty="0"/>
              <a:t>くらいならずれても</a:t>
            </a:r>
            <a:r>
              <a:rPr kumimoji="1" lang="en-US" altLang="ja-JP" sz="2000" b="1" dirty="0"/>
              <a:t>OK</a:t>
            </a:r>
            <a:r>
              <a:rPr kumimoji="1" lang="ja-JP" altLang="en-US" sz="2000" b="1" dirty="0" err="1"/>
              <a:t>。</a:t>
            </a:r>
            <a:r>
              <a:rPr kumimoji="1" lang="ja-JP" altLang="en-US" sz="2000" b="1" dirty="0"/>
              <a:t>また、足元</a:t>
            </a:r>
            <a:r>
              <a:rPr kumimoji="1" lang="en-US" altLang="ja-JP" sz="2000" b="1" dirty="0"/>
              <a:t>180</a:t>
            </a:r>
            <a:r>
              <a:rPr kumimoji="1" lang="ja-JP" altLang="en-US" sz="2000" b="1" dirty="0"/>
              <a:t>度回転も</a:t>
            </a:r>
            <a:r>
              <a:rPr kumimoji="1" lang="en-US" altLang="ja-JP" sz="2000" b="1" dirty="0"/>
              <a:t>OK</a:t>
            </a:r>
            <a:r>
              <a:rPr kumimoji="1" lang="ja-JP" altLang="en-US" sz="2000" b="1" dirty="0"/>
              <a:t>です。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自宅に戻ったらいつもいる部屋に</a:t>
            </a:r>
            <a:r>
              <a:rPr kumimoji="1" lang="en-US" altLang="ja-JP" sz="2000" b="1" dirty="0"/>
              <a:t>20</a:t>
            </a:r>
            <a:r>
              <a:rPr kumimoji="1" lang="ja-JP" altLang="en-US" sz="2000" b="1" dirty="0"/>
              <a:t>分以上滞在</a:t>
            </a:r>
            <a:endParaRPr kumimoji="1"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宅急便や雨による洗濯物取り込み等は可能。</a:t>
            </a:r>
          </a:p>
        </p:txBody>
      </p:sp>
    </p:spTree>
    <p:extLst>
      <p:ext uri="{BB962C8B-B14F-4D97-AF65-F5344CB8AC3E}">
        <p14:creationId xmlns:p14="http://schemas.microsoft.com/office/powerpoint/2010/main" val="223483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図 53">
            <a:extLst>
              <a:ext uri="{FF2B5EF4-FFF2-40B4-BE49-F238E27FC236}">
                <a16:creationId xmlns:a16="http://schemas.microsoft.com/office/drawing/2014/main" id="{F550D7D7-2538-4C2A-9BCD-CCE85C59E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46" y="1817118"/>
            <a:ext cx="999815" cy="999815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F92B232C-206E-450A-A56F-C551E606B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7" y="4699622"/>
            <a:ext cx="1048626" cy="1048626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C97FA228-75BF-42EC-B919-0E5E4C176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58" y="3642435"/>
            <a:ext cx="2365256" cy="177131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E1928E8-1055-4D65-89B7-F9ABB15D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99" y="1725887"/>
            <a:ext cx="984702" cy="9847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680722-CD87-46D9-97D5-66A6FCEF53D6}"/>
              </a:ext>
            </a:extLst>
          </p:cNvPr>
          <p:cNvSpPr txBox="1"/>
          <p:nvPr/>
        </p:nvSpPr>
        <p:spPr>
          <a:xfrm>
            <a:off x="857312" y="247919"/>
            <a:ext cx="7167347" cy="853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945" dirty="0"/>
              <a:t>「祐氣お水取りの流れ」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15F7CED-9044-44F3-8DF6-8A24E842E80A}"/>
              </a:ext>
            </a:extLst>
          </p:cNvPr>
          <p:cNvCxnSpPr>
            <a:cxnSpLocks/>
          </p:cNvCxnSpPr>
          <p:nvPr/>
        </p:nvCxnSpPr>
        <p:spPr>
          <a:xfrm>
            <a:off x="390890" y="1278393"/>
            <a:ext cx="83622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4A63536-3AA8-4C7D-B103-7AA784E61FBF}"/>
              </a:ext>
            </a:extLst>
          </p:cNvPr>
          <p:cNvSpPr/>
          <p:nvPr/>
        </p:nvSpPr>
        <p:spPr>
          <a:xfrm>
            <a:off x="221674" y="1711083"/>
            <a:ext cx="2670515" cy="183428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9D81EDC-8E4B-4ED4-82CD-155B58ED8109}"/>
              </a:ext>
            </a:extLst>
          </p:cNvPr>
          <p:cNvSpPr/>
          <p:nvPr/>
        </p:nvSpPr>
        <p:spPr>
          <a:xfrm>
            <a:off x="221826" y="4229775"/>
            <a:ext cx="2670515" cy="183428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53AE639-0E28-4457-A120-0F2220C83981}"/>
              </a:ext>
            </a:extLst>
          </p:cNvPr>
          <p:cNvSpPr/>
          <p:nvPr/>
        </p:nvSpPr>
        <p:spPr>
          <a:xfrm>
            <a:off x="3296907" y="1725887"/>
            <a:ext cx="2670515" cy="183428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E81450E-0138-4631-93F7-EAC93D57902B}"/>
              </a:ext>
            </a:extLst>
          </p:cNvPr>
          <p:cNvSpPr/>
          <p:nvPr/>
        </p:nvSpPr>
        <p:spPr>
          <a:xfrm>
            <a:off x="6441287" y="1725889"/>
            <a:ext cx="2365256" cy="35776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9A527A2-69B1-4367-89C5-F31ED621F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70" y="1615951"/>
            <a:ext cx="2377745" cy="178330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D5B9675-567B-40EF-B490-55DA244D56C1}"/>
              </a:ext>
            </a:extLst>
          </p:cNvPr>
          <p:cNvSpPr/>
          <p:nvPr/>
        </p:nvSpPr>
        <p:spPr>
          <a:xfrm>
            <a:off x="3339773" y="4229775"/>
            <a:ext cx="2670515" cy="183428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09" tIns="34254" rIns="68509" bIns="342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49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E28A885-27CE-4959-902A-9197C9DF45BA}"/>
              </a:ext>
            </a:extLst>
          </p:cNvPr>
          <p:cNvSpPr txBox="1"/>
          <p:nvPr/>
        </p:nvSpPr>
        <p:spPr>
          <a:xfrm>
            <a:off x="43160" y="3748041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取水日前日は必ず自宅で寝る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7DFCC8-8C96-4291-97C1-73B75A515289}"/>
              </a:ext>
            </a:extLst>
          </p:cNvPr>
          <p:cNvSpPr txBox="1"/>
          <p:nvPr/>
        </p:nvSpPr>
        <p:spPr>
          <a:xfrm>
            <a:off x="3585636" y="372354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取水地の経路自由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502CCE1-BE1F-4DB3-B49A-548D8E46A7A1}"/>
              </a:ext>
            </a:extLst>
          </p:cNvPr>
          <p:cNvSpPr txBox="1"/>
          <p:nvPr/>
        </p:nvSpPr>
        <p:spPr>
          <a:xfrm>
            <a:off x="6334536" y="5409752"/>
            <a:ext cx="2610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理想は祐氣方位に</a:t>
            </a:r>
            <a:r>
              <a:rPr kumimoji="1" lang="en-US" altLang="ja-JP" b="1" dirty="0"/>
              <a:t>1.2</a:t>
            </a:r>
            <a:r>
              <a:rPr kumimoji="1" lang="ja-JP" altLang="en-US" b="1" dirty="0"/>
              <a:t>泊</a:t>
            </a:r>
            <a:endParaRPr kumimoji="1" lang="en-US" altLang="ja-JP" b="1" dirty="0"/>
          </a:p>
          <a:p>
            <a:r>
              <a:rPr kumimoji="1" lang="ja-JP" altLang="en-US" b="1" dirty="0"/>
              <a:t>ですが、日帰りの場合</a:t>
            </a:r>
            <a:endParaRPr kumimoji="1" lang="en-US" altLang="ja-JP" b="1" dirty="0"/>
          </a:p>
          <a:p>
            <a:r>
              <a:rPr kumimoji="1" lang="ja-JP" altLang="en-US" b="1" dirty="0"/>
              <a:t>は</a:t>
            </a:r>
            <a:r>
              <a:rPr kumimoji="1" lang="en-US" altLang="ja-JP" b="1" dirty="0"/>
              <a:t>4</a:t>
            </a:r>
            <a:r>
              <a:rPr kumimoji="1" lang="ja-JP" altLang="en-US" b="1" dirty="0"/>
              <a:t>時間ぐらい居ること</a:t>
            </a:r>
            <a:endParaRPr kumimoji="1" lang="en-US" altLang="ja-JP" b="1" dirty="0"/>
          </a:p>
          <a:p>
            <a:r>
              <a:rPr kumimoji="1" lang="ja-JP" altLang="en-US" b="1" dirty="0"/>
              <a:t>が理想です。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C7934A62-BFF9-4328-AAFD-AD903676C8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62" y="1770834"/>
            <a:ext cx="902065" cy="902065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B186E14-CF22-46B2-9B63-2148515411B4}"/>
              </a:ext>
            </a:extLst>
          </p:cNvPr>
          <p:cNvSpPr txBox="1"/>
          <p:nvPr/>
        </p:nvSpPr>
        <p:spPr>
          <a:xfrm>
            <a:off x="3517298" y="628636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宅急便で送っても可能</a:t>
            </a: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62CC7C9E-A877-4222-9F98-E2BE1CC97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42" y="4280750"/>
            <a:ext cx="2377745" cy="1783309"/>
          </a:xfrm>
          <a:prstGeom prst="rect">
            <a:avLst/>
          </a:prstGeom>
        </p:spPr>
      </p:pic>
      <p:sp>
        <p:nvSpPr>
          <p:cNvPr id="63" name="矢印: 右 62">
            <a:extLst>
              <a:ext uri="{FF2B5EF4-FFF2-40B4-BE49-F238E27FC236}">
                <a16:creationId xmlns:a16="http://schemas.microsoft.com/office/drawing/2014/main" id="{E20EBDA2-010F-4E6E-90F7-7533E2C7A6B0}"/>
              </a:ext>
            </a:extLst>
          </p:cNvPr>
          <p:cNvSpPr/>
          <p:nvPr/>
        </p:nvSpPr>
        <p:spPr>
          <a:xfrm>
            <a:off x="2977522" y="2507606"/>
            <a:ext cx="206062" cy="28336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矢印: 右 63">
            <a:extLst>
              <a:ext uri="{FF2B5EF4-FFF2-40B4-BE49-F238E27FC236}">
                <a16:creationId xmlns:a16="http://schemas.microsoft.com/office/drawing/2014/main" id="{073A6862-FD44-42EC-A20B-A78A987DD2B6}"/>
              </a:ext>
            </a:extLst>
          </p:cNvPr>
          <p:cNvSpPr/>
          <p:nvPr/>
        </p:nvSpPr>
        <p:spPr>
          <a:xfrm>
            <a:off x="6112731" y="2554409"/>
            <a:ext cx="206062" cy="28336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矢印: 右 64">
            <a:extLst>
              <a:ext uri="{FF2B5EF4-FFF2-40B4-BE49-F238E27FC236}">
                <a16:creationId xmlns:a16="http://schemas.microsoft.com/office/drawing/2014/main" id="{6BFF7455-3473-496F-A9B5-46556B0FB640}"/>
              </a:ext>
            </a:extLst>
          </p:cNvPr>
          <p:cNvSpPr/>
          <p:nvPr/>
        </p:nvSpPr>
        <p:spPr>
          <a:xfrm rot="10800000">
            <a:off x="6122756" y="4838193"/>
            <a:ext cx="206062" cy="28336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矢印: 右 65">
            <a:extLst>
              <a:ext uri="{FF2B5EF4-FFF2-40B4-BE49-F238E27FC236}">
                <a16:creationId xmlns:a16="http://schemas.microsoft.com/office/drawing/2014/main" id="{745C2BEA-704A-4A38-8973-453225E5EEB3}"/>
              </a:ext>
            </a:extLst>
          </p:cNvPr>
          <p:cNvSpPr/>
          <p:nvPr/>
        </p:nvSpPr>
        <p:spPr>
          <a:xfrm rot="10800000">
            <a:off x="2988347" y="4833130"/>
            <a:ext cx="206062" cy="28336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図 52" descr="手押し車 が含まれている画像&#10;&#10;非常に高い精度で生成された説明">
            <a:extLst>
              <a:ext uri="{FF2B5EF4-FFF2-40B4-BE49-F238E27FC236}">
                <a16:creationId xmlns:a16="http://schemas.microsoft.com/office/drawing/2014/main" id="{52890D62-668E-4B31-AAFC-BD8693560B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99" y="2636889"/>
            <a:ext cx="824495" cy="8244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7FE3FBB-7AE9-4E9B-B295-E3CBACF577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56" y="2666533"/>
            <a:ext cx="726762" cy="72676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0160374-DD5F-41BB-9ED6-E73C9D1E96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28" y="1862827"/>
            <a:ext cx="740925" cy="74092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5CF9AA8-9111-4F0E-B9CA-80C4D8733B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98" y="1816295"/>
            <a:ext cx="673701" cy="80388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7D42E670-7869-4C71-B6E9-CB6329AFB0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09" y="2672232"/>
            <a:ext cx="1214489" cy="90951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35474AEB-AAAA-4A32-BEAC-20336921EC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7" y="2665145"/>
            <a:ext cx="734459" cy="776508"/>
          </a:xfrm>
          <a:prstGeom prst="rect">
            <a:avLst/>
          </a:prstGeom>
        </p:spPr>
      </p:pic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CB8A1EF-9302-43C9-B78E-874781F12EC0}"/>
              </a:ext>
            </a:extLst>
          </p:cNvPr>
          <p:cNvCxnSpPr>
            <a:cxnSpLocks/>
          </p:cNvCxnSpPr>
          <p:nvPr/>
        </p:nvCxnSpPr>
        <p:spPr>
          <a:xfrm>
            <a:off x="6768664" y="1929827"/>
            <a:ext cx="1688607" cy="16217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8E2B946A-985A-4248-B68B-51C43D473DAA}"/>
              </a:ext>
            </a:extLst>
          </p:cNvPr>
          <p:cNvCxnSpPr>
            <a:cxnSpLocks/>
          </p:cNvCxnSpPr>
          <p:nvPr/>
        </p:nvCxnSpPr>
        <p:spPr>
          <a:xfrm flipV="1">
            <a:off x="6718831" y="2067735"/>
            <a:ext cx="1628366" cy="14409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図 48">
            <a:extLst>
              <a:ext uri="{FF2B5EF4-FFF2-40B4-BE49-F238E27FC236}">
                <a16:creationId xmlns:a16="http://schemas.microsoft.com/office/drawing/2014/main" id="{A2355446-9955-46EF-AF78-1E9E043EDA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57" y="4370274"/>
            <a:ext cx="1058328" cy="761996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47B41C09-F835-4FF1-BF5F-CD2E89EF3C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43" y="4419854"/>
            <a:ext cx="946761" cy="1448248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BD9FDA36-4B40-48A0-8CE6-7A0DE7A69D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68" y="4660306"/>
            <a:ext cx="720686" cy="1149203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CFCD08A-53FF-400D-8999-92EAA291E91B}"/>
              </a:ext>
            </a:extLst>
          </p:cNvPr>
          <p:cNvSpPr txBox="1"/>
          <p:nvPr/>
        </p:nvSpPr>
        <p:spPr>
          <a:xfrm>
            <a:off x="253864" y="614787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冷蔵庫や冷暗所保管</a:t>
            </a:r>
            <a:endParaRPr kumimoji="1" lang="en-US" altLang="ja-JP" b="1" dirty="0"/>
          </a:p>
          <a:p>
            <a:r>
              <a:rPr kumimoji="1" lang="ja-JP" altLang="en-US" b="1" dirty="0"/>
              <a:t>空腹時に少しずつ飲む</a:t>
            </a:r>
          </a:p>
        </p:txBody>
      </p:sp>
    </p:spTree>
    <p:extLst>
      <p:ext uri="{BB962C8B-B14F-4D97-AF65-F5344CB8AC3E}">
        <p14:creationId xmlns:p14="http://schemas.microsoft.com/office/powerpoint/2010/main" val="195477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1241</Words>
  <Application>Microsoft Office PowerPoint</Application>
  <PresentationFormat>画面に合わせる (4:3)</PresentationFormat>
  <Paragraphs>181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HGP創英角ｺﾞｼｯｸUB</vt:lpstr>
      <vt:lpstr>HGS行書体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manabu</dc:creator>
  <cp:lastModifiedBy>manabu</cp:lastModifiedBy>
  <cp:revision>32</cp:revision>
  <cp:lastPrinted>2019-01-05T04:21:25Z</cp:lastPrinted>
  <dcterms:created xsi:type="dcterms:W3CDTF">2019-01-02T22:27:18Z</dcterms:created>
  <dcterms:modified xsi:type="dcterms:W3CDTF">2019-01-05T04:24:52Z</dcterms:modified>
</cp:coreProperties>
</file>